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3" r:id="rId9"/>
    <p:sldId id="262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54" autoAdjust="0"/>
    <p:restoredTop sz="94660"/>
  </p:normalViewPr>
  <p:slideViewPr>
    <p:cSldViewPr snapToGrid="0">
      <p:cViewPr>
        <p:scale>
          <a:sx n="86" d="100"/>
          <a:sy n="86" d="100"/>
        </p:scale>
        <p:origin x="42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2A280-2098-E72A-7286-22FA638BBF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CE1ED6-1885-5D63-0F66-4ACE01F308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6901E-C3C8-489C-43CE-65ED91F7D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D7041-3DE5-4046-8AA8-8B408D76CCD6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BFF3D3-BC3A-0170-3C70-ADAA11619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4F05AA-E3B9-4B98-1C67-303ABC7A3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2D452-2482-43FF-8565-8C1E4E4BE8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100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7320-E656-3588-7AF9-261F9DAD9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52A4C8-1E22-42AE-4AAB-1F0F5AEBF0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19551-242B-BC6A-D8FE-F12C8AE79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D7041-3DE5-4046-8AA8-8B408D76CCD6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2E5937-2E95-981B-D73C-62B4FF77E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28EE0-D5C9-A579-CD51-5F7ADCF3C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2D452-2482-43FF-8565-8C1E4E4BE8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328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C4345-8904-9B8B-04FD-7A8765B68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895A5E-E708-5423-70D2-D59C09FFDC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AC464B-6DD5-1A1C-1B8E-8C59E1CB9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D7041-3DE5-4046-8AA8-8B408D76CCD6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E5AA16-2AFD-C25F-E804-4780C715E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CE1BE-32A0-EFCD-AD65-A1346BC4A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2D452-2482-43FF-8565-8C1E4E4BE8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796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42AA6-3273-5EC9-5303-2E0F8CD06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F1A86-4411-A9DE-C73B-8E6AD55F0C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010B32-746D-E2C7-7160-4A8A0805F1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8DDA73-256F-753B-B8DD-C84C84084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D7041-3DE5-4046-8AA8-8B408D76CCD6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0D193D-2A2B-2FE8-0AC9-00A80AEB5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7199AE-278F-9F8E-AA01-423E3E43C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2D452-2482-43FF-8565-8C1E4E4BE8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519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DB6B4-1F45-96DA-08F1-6475111EC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D9883B-BF64-D365-F33E-365355A280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915A71-FC58-1D29-B56D-8899D25CFD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3B7ACE-623E-C681-9F8A-DAB84804E9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B80573-83AA-96AA-EBA8-082C72478B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7A4126-0A9D-D41E-1226-60658DBEC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D7041-3DE5-4046-8AA8-8B408D76CCD6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2000F1-5E39-B2BE-018F-60B77099E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67983B-7517-7C34-7054-8A6CEC757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2D452-2482-43FF-8565-8C1E4E4BE8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087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3E80D-5CE0-E8B5-8901-33250E141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8E38AF-C525-E974-ECE2-ADF7E920F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D7041-3DE5-4046-8AA8-8B408D76CCD6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0727DE-DE57-592D-EFC0-83528F537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3CF327-CF24-F199-5B2A-D069930AA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2D452-2482-43FF-8565-8C1E4E4BE8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508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3A0309-23FC-E385-7046-D6F222B95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D7041-3DE5-4046-8AA8-8B408D76CCD6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ACFEE8-1CBC-9EDC-D917-4D633866D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2B1453-5B45-9EDD-4F39-C66D3D8B7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2D452-2482-43FF-8565-8C1E4E4BE8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734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DA781-9437-CDB7-534C-2BECF3C33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71735F-1F0B-F025-2BC7-BB9ED96AAF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FBE4B0-650B-141A-4FFA-ABDAF91332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D4ECD5-C5FB-A564-7717-84FA0BB7A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D7041-3DE5-4046-8AA8-8B408D76CCD6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295723-8804-7E9A-89D3-1D0015A0A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980FB4-3FDE-7225-ECA1-E6022BCB3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2D452-2482-43FF-8565-8C1E4E4BE8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283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91CEA-9D39-A1B2-B15F-6424AB4E3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8DFC51-2529-B90C-AA21-982D753F34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AA48E2-194C-8E18-8DC8-69EEBA995B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7266B3-AA17-76ED-41B0-D61463AFD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D7041-3DE5-4046-8AA8-8B408D76CCD6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100882-68F7-8519-032D-E3756014D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981039-971A-0919-1359-2105462F8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2D452-2482-43FF-8565-8C1E4E4BE8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730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14877-F379-AD5D-BCA0-14D143E66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A99304-BDBC-F3A0-2C42-B6DFB8437E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7DEAF5-7BD0-AB64-92F0-5733FC116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D7041-3DE5-4046-8AA8-8B408D76CCD6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27A9FF-44EF-F7B0-09BE-6BCDE2A99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E807B-D7DD-43F4-478F-5BB6BAFB2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2D452-2482-43FF-8565-8C1E4E4BE8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05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28C786-9676-EA35-2B4D-CA23766B86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482207-4E48-C23C-C78E-089D45D882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694F9B-DB12-8138-E603-8B86BFCFA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D7041-3DE5-4046-8AA8-8B408D76CCD6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A9D34C-B7BE-F3F3-9CE7-CE760C1A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8FF665-62F7-97E5-0FC4-E668C355D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2D452-2482-43FF-8565-8C1E4E4BE8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769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6A99F5-8D89-DD45-DDF0-C11C2304A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C31914-7458-B46A-DF73-F1CFE0C332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C82F1-2850-FBC0-9C47-00380FC2A0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D7041-3DE5-4046-8AA8-8B408D76CCD6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CC9AA9-8747-ABDE-5F4F-2BC476602A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307D6-0FAF-D71F-EB35-57DEF620AC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2D452-2482-43FF-8565-8C1E4E4BE8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649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0B5EF7C-ED33-7BFE-47ED-0F722D1175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30E001B-9A83-C650-C716-86C9B262C3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507" y="548471"/>
            <a:ext cx="7800978" cy="13001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03F471B-1978-C1F1-5EF8-FC2E8496FBE8}"/>
              </a:ext>
            </a:extLst>
          </p:cNvPr>
          <p:cNvSpPr txBox="1"/>
          <p:nvPr/>
        </p:nvSpPr>
        <p:spPr>
          <a:xfrm>
            <a:off x="1336232" y="3036483"/>
            <a:ext cx="95195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3000"/>
              </a:spcBef>
            </a:pPr>
            <a:r>
              <a:rPr lang="pl-PL" sz="2800" b="1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Badanie parametrów oraz optymalizacja </a:t>
            </a:r>
            <a:r>
              <a:rPr lang="pl-PL" sz="2800" b="1" i="0" u="none" strike="noStrike" dirty="0" err="1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intepolatorów</a:t>
            </a:r>
            <a:r>
              <a:rPr lang="pl-PL" sz="2800" b="1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fazy o różnych </a:t>
            </a:r>
            <a:r>
              <a:rPr lang="pl-PL" sz="2800" b="1" i="0" u="none" strike="noStrike" dirty="0" err="1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architekturach</a:t>
            </a:r>
            <a:r>
              <a:rPr lang="pl-PL" sz="2800" b="1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w </a:t>
            </a:r>
            <a:r>
              <a:rPr lang="pl-PL" sz="2800" b="1" i="0" u="none" strike="noStrike" dirty="0" err="1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niskoskalowanej</a:t>
            </a:r>
            <a:r>
              <a:rPr lang="pl-PL" sz="2800" b="1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technologii CMOS </a:t>
            </a:r>
            <a:r>
              <a:rPr lang="pl-PL" sz="2800" b="1" i="0" dirty="0">
                <a:solidFill>
                  <a:schemeClr val="bg1"/>
                </a:solidFill>
                <a:effectLst/>
                <a:latin typeface="Calibri Light" panose="020F0302020204030204" pitchFamily="34" charset="0"/>
              </a:rPr>
              <a:t> 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E1877C-1C9A-08FF-D921-C4BF47F7EE83}"/>
              </a:ext>
            </a:extLst>
          </p:cNvPr>
          <p:cNvSpPr txBox="1"/>
          <p:nvPr/>
        </p:nvSpPr>
        <p:spPr>
          <a:xfrm>
            <a:off x="3219631" y="1873346"/>
            <a:ext cx="5752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>
                <a:solidFill>
                  <a:schemeClr val="bg1"/>
                </a:solidFill>
              </a:rPr>
              <a:t>Projekt Badawczy 14KSME’2023pb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9AD4AC7-AB3D-C1FF-B721-688FB5D43CCC}"/>
              </a:ext>
            </a:extLst>
          </p:cNvPr>
          <p:cNvSpPr txBox="1"/>
          <p:nvPr/>
        </p:nvSpPr>
        <p:spPr>
          <a:xfrm>
            <a:off x="482198" y="4855076"/>
            <a:ext cx="4252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chemeClr val="bg1"/>
                </a:solidFill>
              </a:rPr>
              <a:t>Autorzy:</a:t>
            </a:r>
          </a:p>
          <a:p>
            <a:r>
              <a:rPr lang="pl-PL" sz="2400" dirty="0">
                <a:solidFill>
                  <a:schemeClr val="bg1"/>
                </a:solidFill>
              </a:rPr>
              <a:t>- inż. Aleksandra Podgórska</a:t>
            </a:r>
          </a:p>
          <a:p>
            <a:r>
              <a:rPr lang="pl-PL" sz="2400" dirty="0">
                <a:solidFill>
                  <a:schemeClr val="bg1"/>
                </a:solidFill>
              </a:rPr>
              <a:t>- inż. Jakub </a:t>
            </a:r>
            <a:r>
              <a:rPr lang="pl-PL" sz="2400" dirty="0" err="1">
                <a:solidFill>
                  <a:schemeClr val="bg1"/>
                </a:solidFill>
              </a:rPr>
              <a:t>Młodawski</a:t>
            </a:r>
            <a:endParaRPr lang="pl-PL" sz="2400" dirty="0">
              <a:solidFill>
                <a:schemeClr val="bg1"/>
              </a:solidFill>
            </a:endParaRPr>
          </a:p>
          <a:p>
            <a:r>
              <a:rPr lang="pl-PL" sz="2400" dirty="0">
                <a:solidFill>
                  <a:schemeClr val="bg1"/>
                </a:solidFill>
              </a:rPr>
              <a:t>- inż. Michał Kardas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EB5D283-88E5-BE48-D7B4-E365760D6898}"/>
              </a:ext>
            </a:extLst>
          </p:cNvPr>
          <p:cNvSpPr txBox="1"/>
          <p:nvPr/>
        </p:nvSpPr>
        <p:spPr>
          <a:xfrm>
            <a:off x="8591833" y="4808909"/>
            <a:ext cx="33691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chemeClr val="bg1"/>
                </a:solidFill>
              </a:rPr>
              <a:t>Opiekun:</a:t>
            </a:r>
          </a:p>
          <a:p>
            <a:r>
              <a:rPr lang="pl-PL" sz="2400" dirty="0">
                <a:solidFill>
                  <a:schemeClr val="bg1"/>
                </a:solidFill>
              </a:rPr>
              <a:t>- dr. hab. inż. Jacek </a:t>
            </a:r>
            <a:r>
              <a:rPr lang="pl-PL" sz="2400" dirty="0" err="1">
                <a:solidFill>
                  <a:schemeClr val="bg1"/>
                </a:solidFill>
              </a:rPr>
              <a:t>Jakusz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7203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BA651-2112-895C-2727-F374F40F5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8959"/>
            <a:ext cx="10515600" cy="1325563"/>
          </a:xfrm>
        </p:spPr>
        <p:txBody>
          <a:bodyPr>
            <a:normAutofit/>
          </a:bodyPr>
          <a:lstStyle/>
          <a:p>
            <a:r>
              <a:rPr lang="pl-PL" sz="3500" dirty="0"/>
              <a:t>Agenda</a:t>
            </a:r>
            <a:endParaRPr lang="en-US" sz="35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43CE9-0991-0DE3-CE1B-ED2D73245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6744" y="2147540"/>
            <a:ext cx="10122569" cy="33780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pl-PL" sz="3000" dirty="0"/>
          </a:p>
          <a:p>
            <a:r>
              <a:rPr lang="pl-PL" sz="3000" dirty="0"/>
              <a:t>Hipoteza</a:t>
            </a:r>
          </a:p>
          <a:p>
            <a:r>
              <a:rPr lang="pl-PL" sz="3000" dirty="0"/>
              <a:t>Współpraca z firmą Synopsys</a:t>
            </a:r>
          </a:p>
          <a:p>
            <a:r>
              <a:rPr lang="pl-PL" sz="3000" dirty="0"/>
              <a:t>Założenia projektowe </a:t>
            </a:r>
          </a:p>
          <a:p>
            <a:r>
              <a:rPr lang="pl-PL" sz="3000" dirty="0"/>
              <a:t>Architektury </a:t>
            </a:r>
          </a:p>
          <a:p>
            <a:r>
              <a:rPr lang="pl-PL" sz="3000" dirty="0" err="1"/>
              <a:t>Workflow</a:t>
            </a:r>
            <a:endParaRPr lang="pl-PL" sz="3000" dirty="0"/>
          </a:p>
          <a:p>
            <a:r>
              <a:rPr lang="pl-PL" sz="3000" dirty="0"/>
              <a:t>Literatura</a:t>
            </a:r>
          </a:p>
          <a:p>
            <a:endParaRPr lang="pl-PL" sz="3000" dirty="0"/>
          </a:p>
          <a:p>
            <a:endParaRPr lang="pl-PL" sz="3000" dirty="0"/>
          </a:p>
          <a:p>
            <a:endParaRPr lang="en-US" sz="30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2EC3791-C978-4550-7422-FE2D288CB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53" b="39334"/>
          <a:stretch>
            <a:fillRect/>
          </a:stretch>
        </p:blipFill>
        <p:spPr bwMode="auto">
          <a:xfrm>
            <a:off x="838200" y="377031"/>
            <a:ext cx="2681287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Line 3">
            <a:extLst>
              <a:ext uri="{FF2B5EF4-FFF2-40B4-BE49-F238E27FC236}">
                <a16:creationId xmlns:a16="http://schemas.microsoft.com/office/drawing/2014/main" id="{CDC22E65-B18B-8E27-99BC-9C6B2C071B8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19487" y="495299"/>
            <a:ext cx="1588" cy="371475"/>
          </a:xfrm>
          <a:prstGeom prst="line">
            <a:avLst/>
          </a:prstGeom>
          <a:noFill/>
          <a:ln w="19080">
            <a:solidFill>
              <a:srgbClr val="0037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DDB88C-9146-1276-1267-40CB8EEC400D}"/>
              </a:ext>
            </a:extLst>
          </p:cNvPr>
          <p:cNvSpPr txBox="1"/>
          <p:nvPr/>
        </p:nvSpPr>
        <p:spPr>
          <a:xfrm>
            <a:off x="3677652" y="495299"/>
            <a:ext cx="2376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b="1" dirty="0">
                <a:solidFill>
                  <a:srgbClr val="003767"/>
                </a:solidFill>
                <a:latin typeface="Arial" panose="020B0604020202020204" pitchFamily="34" charset="0"/>
              </a:rPr>
              <a:t>14KSME’2023pb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382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BA651-2112-895C-2727-F374F40F5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089" y="963860"/>
            <a:ext cx="10515600" cy="1325563"/>
          </a:xfrm>
        </p:spPr>
        <p:txBody>
          <a:bodyPr>
            <a:normAutofit/>
          </a:bodyPr>
          <a:lstStyle/>
          <a:p>
            <a:r>
              <a:rPr lang="pl-PL" sz="3500" dirty="0"/>
              <a:t>Hipoteza badawcza</a:t>
            </a:r>
            <a:endParaRPr lang="en-US" sz="35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43CE9-0991-0DE3-CE1B-ED2D73245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70180"/>
            <a:ext cx="9166934" cy="177394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pl-PL" sz="2000" i="1" dirty="0">
                <a:latin typeface="Arial" panose="020B0604020202020204" pitchFamily="34" charset="0"/>
                <a:cs typeface="Arial" panose="020B0604020202020204" pitchFamily="34" charset="0"/>
              </a:rPr>
              <a:t>„Wykorzystując </a:t>
            </a:r>
            <a:r>
              <a:rPr lang="pl-PL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niskoskalowalne</a:t>
            </a:r>
            <a:r>
              <a:rPr lang="pl-PL" sz="2000" i="1" dirty="0">
                <a:latin typeface="Arial" panose="020B0604020202020204" pitchFamily="34" charset="0"/>
                <a:cs typeface="Arial" panose="020B0604020202020204" pitchFamily="34" charset="0"/>
              </a:rPr>
              <a:t> technologie CMOS możliwa jest optymalizacja </a:t>
            </a:r>
            <a:r>
              <a:rPr lang="pl-PL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architektur</a:t>
            </a:r>
            <a:r>
              <a:rPr lang="pl-PL" sz="2000" i="1" dirty="0">
                <a:latin typeface="Arial" panose="020B0604020202020204" pitchFamily="34" charset="0"/>
                <a:cs typeface="Arial" panose="020B0604020202020204" pitchFamily="34" charset="0"/>
              </a:rPr>
              <a:t> interpolatorów fazy do zadanych parametrów przy jednoczesnym zachowaniu ich pełnej funkcjonalności.”</a:t>
            </a:r>
            <a:endParaRPr lang="en-US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2EC3791-C978-4550-7422-FE2D288CB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53" b="39334"/>
          <a:stretch>
            <a:fillRect/>
          </a:stretch>
        </p:blipFill>
        <p:spPr bwMode="auto">
          <a:xfrm>
            <a:off x="838200" y="377031"/>
            <a:ext cx="2681287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Line 3">
            <a:extLst>
              <a:ext uri="{FF2B5EF4-FFF2-40B4-BE49-F238E27FC236}">
                <a16:creationId xmlns:a16="http://schemas.microsoft.com/office/drawing/2014/main" id="{CDC22E65-B18B-8E27-99BC-9C6B2C071B8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19487" y="495299"/>
            <a:ext cx="1588" cy="371475"/>
          </a:xfrm>
          <a:prstGeom prst="line">
            <a:avLst/>
          </a:prstGeom>
          <a:noFill/>
          <a:ln w="19080">
            <a:solidFill>
              <a:srgbClr val="0037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DDB88C-9146-1276-1267-40CB8EEC400D}"/>
              </a:ext>
            </a:extLst>
          </p:cNvPr>
          <p:cNvSpPr txBox="1"/>
          <p:nvPr/>
        </p:nvSpPr>
        <p:spPr>
          <a:xfrm>
            <a:off x="3677652" y="495299"/>
            <a:ext cx="2376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b="1" dirty="0">
                <a:solidFill>
                  <a:srgbClr val="003767"/>
                </a:solidFill>
                <a:latin typeface="Arial" panose="020B0604020202020204" pitchFamily="34" charset="0"/>
              </a:rPr>
              <a:t>14KSME’2023pb</a:t>
            </a:r>
          </a:p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124CD33-BFA9-4D1F-6BB6-4C20C4DDB0B4}"/>
              </a:ext>
            </a:extLst>
          </p:cNvPr>
          <p:cNvSpPr txBox="1">
            <a:spLocks/>
          </p:cNvSpPr>
          <p:nvPr/>
        </p:nvSpPr>
        <p:spPr>
          <a:xfrm>
            <a:off x="796089" y="365469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500" dirty="0"/>
              <a:t>Cel pracy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3506453-29B1-FC0C-C1D8-597F986DF63F}"/>
              </a:ext>
            </a:extLst>
          </p:cNvPr>
          <p:cNvSpPr txBox="1">
            <a:spLocks/>
          </p:cNvSpPr>
          <p:nvPr/>
        </p:nvSpPr>
        <p:spPr>
          <a:xfrm>
            <a:off x="880311" y="5200260"/>
            <a:ext cx="10122569" cy="9481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732ABD-61E8-B225-C69B-7BB7E52FB1EE}"/>
              </a:ext>
            </a:extLst>
          </p:cNvPr>
          <p:cNvSpPr txBox="1"/>
          <p:nvPr/>
        </p:nvSpPr>
        <p:spPr>
          <a:xfrm>
            <a:off x="796089" y="4550615"/>
            <a:ext cx="6128494" cy="235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dirty="0"/>
              <a:t>Optymalizacja trzech </a:t>
            </a:r>
            <a:r>
              <a:rPr lang="pl-PL" sz="2000" dirty="0" err="1"/>
              <a:t>architektur</a:t>
            </a:r>
            <a:r>
              <a:rPr lang="pl-PL" sz="2000" dirty="0"/>
              <a:t> interpolatorów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dirty="0"/>
              <a:t>Porównanie trzech </a:t>
            </a:r>
            <a:r>
              <a:rPr lang="pl-PL" sz="2000" dirty="0" err="1"/>
              <a:t>architektur</a:t>
            </a:r>
            <a:r>
              <a:rPr lang="pl-PL" sz="2000" dirty="0"/>
              <a:t> interpolatorów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dirty="0"/>
              <a:t>Dostarczenie rozwiązania do klienta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l-PL" sz="20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187610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BA651-2112-895C-2727-F374F40F5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089" y="1141630"/>
            <a:ext cx="10515600" cy="1325563"/>
          </a:xfrm>
        </p:spPr>
        <p:txBody>
          <a:bodyPr>
            <a:normAutofit/>
          </a:bodyPr>
          <a:lstStyle/>
          <a:p>
            <a:r>
              <a:rPr lang="pl-PL" sz="3500" dirty="0"/>
              <a:t>Współpraca z firmą Synopsys</a:t>
            </a:r>
            <a:endParaRPr lang="en-US" sz="35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43CE9-0991-0DE3-CE1B-ED2D73245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089" y="2623780"/>
            <a:ext cx="10369216" cy="87402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pl-PL" sz="2000" dirty="0"/>
              <a:t>	Projekt wykonywany na zlecenie i we współpracy z firmą Synopsys pod nadzorem Katedry Systemów Mikroelektronicznych.</a:t>
            </a:r>
            <a:endParaRPr lang="en-US" sz="20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2EC3791-C978-4550-7422-FE2D288CB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53" b="39334"/>
          <a:stretch>
            <a:fillRect/>
          </a:stretch>
        </p:blipFill>
        <p:spPr bwMode="auto">
          <a:xfrm>
            <a:off x="838200" y="377031"/>
            <a:ext cx="2681287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Line 3">
            <a:extLst>
              <a:ext uri="{FF2B5EF4-FFF2-40B4-BE49-F238E27FC236}">
                <a16:creationId xmlns:a16="http://schemas.microsoft.com/office/drawing/2014/main" id="{CDC22E65-B18B-8E27-99BC-9C6B2C071B8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19487" y="495299"/>
            <a:ext cx="1588" cy="371475"/>
          </a:xfrm>
          <a:prstGeom prst="line">
            <a:avLst/>
          </a:prstGeom>
          <a:noFill/>
          <a:ln w="19080">
            <a:solidFill>
              <a:srgbClr val="0037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DDB88C-9146-1276-1267-40CB8EEC400D}"/>
              </a:ext>
            </a:extLst>
          </p:cNvPr>
          <p:cNvSpPr txBox="1"/>
          <p:nvPr/>
        </p:nvSpPr>
        <p:spPr>
          <a:xfrm>
            <a:off x="3677652" y="495299"/>
            <a:ext cx="2376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b="1" dirty="0">
                <a:solidFill>
                  <a:srgbClr val="003767"/>
                </a:solidFill>
                <a:latin typeface="Arial" panose="020B0604020202020204" pitchFamily="34" charset="0"/>
              </a:rPr>
              <a:t>14KSME’2023pb</a:t>
            </a:r>
          </a:p>
          <a:p>
            <a:endParaRPr lang="en-US" dirty="0"/>
          </a:p>
        </p:txBody>
      </p:sp>
      <p:pic>
        <p:nvPicPr>
          <p:cNvPr id="7" name="Picture 6" descr="A picture containing text, font, graphics, typography&#10;&#10;Description automatically generated">
            <a:extLst>
              <a:ext uri="{FF2B5EF4-FFF2-40B4-BE49-F238E27FC236}">
                <a16:creationId xmlns:a16="http://schemas.microsoft.com/office/drawing/2014/main" id="{2808058E-C69B-2868-E8E5-19BFB3B699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696" y="3995553"/>
            <a:ext cx="4629193" cy="14890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76DE08-F702-2AC5-2842-BB27E2643F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1887" y="4241132"/>
            <a:ext cx="4486763" cy="99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725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BA651-2112-895C-2727-F374F40F5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089" y="1141630"/>
            <a:ext cx="10515600" cy="1325563"/>
          </a:xfrm>
        </p:spPr>
        <p:txBody>
          <a:bodyPr>
            <a:normAutofit/>
          </a:bodyPr>
          <a:lstStyle/>
          <a:p>
            <a:r>
              <a:rPr lang="pl-PL" sz="3500" dirty="0"/>
              <a:t>Wstępne założenia projektowe</a:t>
            </a:r>
            <a:endParaRPr lang="en-US" sz="35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43CE9-0991-0DE3-CE1B-ED2D73245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089" y="2467193"/>
            <a:ext cx="10122569" cy="3536389"/>
          </a:xfrm>
        </p:spPr>
        <p:txBody>
          <a:bodyPr>
            <a:normAutofit/>
          </a:bodyPr>
          <a:lstStyle/>
          <a:p>
            <a:r>
              <a:rPr lang="pl-PL" sz="2000" dirty="0"/>
              <a:t>Dostosowanie </a:t>
            </a:r>
            <a:r>
              <a:rPr lang="pl-PL" sz="2000" dirty="0" err="1"/>
              <a:t>architektur</a:t>
            </a:r>
            <a:r>
              <a:rPr lang="pl-PL" sz="2000" dirty="0"/>
              <a:t> do danej technologii</a:t>
            </a:r>
          </a:p>
          <a:p>
            <a:r>
              <a:rPr lang="pl-PL" sz="2000" dirty="0"/>
              <a:t>Porównanie parametrów:</a:t>
            </a:r>
          </a:p>
          <a:p>
            <a:pPr lvl="1"/>
            <a:r>
              <a:rPr lang="pl-PL" sz="1600" dirty="0"/>
              <a:t>Moc</a:t>
            </a:r>
          </a:p>
          <a:p>
            <a:pPr lvl="1"/>
            <a:r>
              <a:rPr lang="pl-PL" sz="1600" dirty="0"/>
              <a:t>DNL (</a:t>
            </a:r>
            <a:r>
              <a:rPr lang="pl-PL" sz="1600" i="1" dirty="0"/>
              <a:t>ang. </a:t>
            </a:r>
            <a:r>
              <a:rPr lang="pl-PL" sz="1600" i="1" dirty="0" err="1"/>
              <a:t>Differential</a:t>
            </a:r>
            <a:r>
              <a:rPr lang="pl-PL" sz="1600" i="1" dirty="0"/>
              <a:t> </a:t>
            </a:r>
            <a:r>
              <a:rPr lang="pl-PL" sz="1600" i="1" dirty="0" err="1"/>
              <a:t>nonlinearity</a:t>
            </a:r>
            <a:r>
              <a:rPr lang="pl-PL" sz="1600" dirty="0"/>
              <a:t>)</a:t>
            </a:r>
          </a:p>
          <a:p>
            <a:pPr lvl="1"/>
            <a:r>
              <a:rPr lang="pl-PL" sz="1600" dirty="0"/>
              <a:t>INL (</a:t>
            </a:r>
            <a:r>
              <a:rPr lang="pl-PL" sz="1600" i="1" dirty="0"/>
              <a:t>ang. </a:t>
            </a:r>
            <a:r>
              <a:rPr lang="pl-PL" sz="1600" i="1" dirty="0" err="1"/>
              <a:t>Integral</a:t>
            </a:r>
            <a:r>
              <a:rPr lang="pl-PL" sz="1600" i="1" dirty="0"/>
              <a:t> </a:t>
            </a:r>
            <a:r>
              <a:rPr lang="pl-PL" sz="1600" i="1" dirty="0" err="1"/>
              <a:t>nonlinearity</a:t>
            </a:r>
            <a:r>
              <a:rPr lang="pl-PL" sz="1600" dirty="0"/>
              <a:t>)</a:t>
            </a:r>
          </a:p>
          <a:p>
            <a:pPr lvl="1"/>
            <a:r>
              <a:rPr lang="pl-PL" sz="1600" dirty="0"/>
              <a:t>Specyfikacja</a:t>
            </a:r>
          </a:p>
          <a:p>
            <a:pPr lvl="1"/>
            <a:r>
              <a:rPr lang="pl-PL" sz="1600" dirty="0"/>
              <a:t>Estymowana powierzchnia</a:t>
            </a:r>
          </a:p>
          <a:p>
            <a:r>
              <a:rPr lang="pl-PL" sz="2000" dirty="0"/>
              <a:t>Idealny zegar generowany z VCO (</a:t>
            </a:r>
            <a:r>
              <a:rPr lang="pl-PL" sz="2000" i="1" dirty="0"/>
              <a:t>ang. </a:t>
            </a:r>
            <a:r>
              <a:rPr lang="pl-PL" sz="2000" i="1" dirty="0" err="1"/>
              <a:t>Voltage-controlled</a:t>
            </a:r>
            <a:r>
              <a:rPr lang="pl-PL" sz="2000" i="1" dirty="0"/>
              <a:t> </a:t>
            </a:r>
            <a:r>
              <a:rPr lang="pl-PL" sz="2000" i="1" dirty="0" err="1"/>
              <a:t>oscillator</a:t>
            </a:r>
            <a:r>
              <a:rPr lang="pl-PL" sz="2000" dirty="0"/>
              <a:t>)</a:t>
            </a:r>
          </a:p>
          <a:p>
            <a:r>
              <a:rPr lang="pl-PL" sz="2000" dirty="0"/>
              <a:t>4 zegary wejściowe z przesunięciem fazowym 45 stopni</a:t>
            </a:r>
          </a:p>
          <a:p>
            <a:r>
              <a:rPr lang="pl-PL" sz="2000" dirty="0"/>
              <a:t>Jednolite testy dla każdej architektury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2EC3791-C978-4550-7422-FE2D288CB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53" b="39334"/>
          <a:stretch>
            <a:fillRect/>
          </a:stretch>
        </p:blipFill>
        <p:spPr bwMode="auto">
          <a:xfrm>
            <a:off x="838200" y="377031"/>
            <a:ext cx="2681287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Line 3">
            <a:extLst>
              <a:ext uri="{FF2B5EF4-FFF2-40B4-BE49-F238E27FC236}">
                <a16:creationId xmlns:a16="http://schemas.microsoft.com/office/drawing/2014/main" id="{CDC22E65-B18B-8E27-99BC-9C6B2C071B8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19487" y="495299"/>
            <a:ext cx="1588" cy="371475"/>
          </a:xfrm>
          <a:prstGeom prst="line">
            <a:avLst/>
          </a:prstGeom>
          <a:noFill/>
          <a:ln w="19080">
            <a:solidFill>
              <a:srgbClr val="0037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DDB88C-9146-1276-1267-40CB8EEC400D}"/>
              </a:ext>
            </a:extLst>
          </p:cNvPr>
          <p:cNvSpPr txBox="1"/>
          <p:nvPr/>
        </p:nvSpPr>
        <p:spPr>
          <a:xfrm>
            <a:off x="3677652" y="495299"/>
            <a:ext cx="2376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b="1" dirty="0">
                <a:solidFill>
                  <a:srgbClr val="003767"/>
                </a:solidFill>
                <a:latin typeface="Arial" panose="020B0604020202020204" pitchFamily="34" charset="0"/>
              </a:rPr>
              <a:t>14KSME’2023pb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580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BA651-2112-895C-2727-F374F40F5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089" y="1141630"/>
            <a:ext cx="10515600" cy="1325563"/>
          </a:xfrm>
        </p:spPr>
        <p:txBody>
          <a:bodyPr>
            <a:normAutofit/>
          </a:bodyPr>
          <a:lstStyle/>
          <a:p>
            <a:r>
              <a:rPr lang="pl-PL" sz="3500" dirty="0"/>
              <a:t>Architektury</a:t>
            </a:r>
            <a:endParaRPr lang="en-US" sz="35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43CE9-0991-0DE3-CE1B-ED2D73245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089" y="2773860"/>
            <a:ext cx="10122569" cy="2081385"/>
          </a:xfrm>
        </p:spPr>
        <p:txBody>
          <a:bodyPr>
            <a:noAutofit/>
          </a:bodyPr>
          <a:lstStyle/>
          <a:p>
            <a:r>
              <a:rPr lang="pl-PL" sz="2000" dirty="0"/>
              <a:t>Architektura oparta na MCML (</a:t>
            </a:r>
            <a:r>
              <a:rPr lang="pl-PL" sz="2000" i="1" dirty="0"/>
              <a:t>ang. MOS </a:t>
            </a:r>
            <a:r>
              <a:rPr lang="pl-PL" sz="2000" i="1" dirty="0" err="1"/>
              <a:t>current</a:t>
            </a:r>
            <a:r>
              <a:rPr lang="pl-PL" sz="2000" i="1" dirty="0"/>
              <a:t> </a:t>
            </a:r>
            <a:r>
              <a:rPr lang="pl-PL" sz="2000" i="1" dirty="0" err="1"/>
              <a:t>mode</a:t>
            </a:r>
            <a:r>
              <a:rPr lang="pl-PL" sz="2000" i="1" dirty="0"/>
              <a:t> </a:t>
            </a:r>
            <a:r>
              <a:rPr lang="pl-PL" sz="2000" i="1" dirty="0" err="1"/>
              <a:t>logic</a:t>
            </a:r>
            <a:r>
              <a:rPr lang="pl-PL" sz="2000" dirty="0"/>
              <a:t>) </a:t>
            </a:r>
          </a:p>
          <a:p>
            <a:r>
              <a:rPr lang="pl-PL" sz="2000" dirty="0"/>
              <a:t>Architektura oparta na „walczących” inwerterach</a:t>
            </a:r>
          </a:p>
          <a:p>
            <a:r>
              <a:rPr lang="pl-PL" sz="2000" dirty="0"/>
              <a:t>Architektura </a:t>
            </a:r>
            <a:r>
              <a:rPr lang="pl-PL" sz="2000" dirty="0" err="1"/>
              <a:t>kaskodowa</a:t>
            </a:r>
            <a:r>
              <a:rPr lang="pl-PL" sz="2000" dirty="0"/>
              <a:t> </a:t>
            </a:r>
            <a:endParaRPr lang="en-US" sz="20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2EC3791-C978-4550-7422-FE2D288CB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53" b="39334"/>
          <a:stretch>
            <a:fillRect/>
          </a:stretch>
        </p:blipFill>
        <p:spPr bwMode="auto">
          <a:xfrm>
            <a:off x="838200" y="377031"/>
            <a:ext cx="2681287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Line 3">
            <a:extLst>
              <a:ext uri="{FF2B5EF4-FFF2-40B4-BE49-F238E27FC236}">
                <a16:creationId xmlns:a16="http://schemas.microsoft.com/office/drawing/2014/main" id="{CDC22E65-B18B-8E27-99BC-9C6B2C071B8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19487" y="495299"/>
            <a:ext cx="1588" cy="371475"/>
          </a:xfrm>
          <a:prstGeom prst="line">
            <a:avLst/>
          </a:prstGeom>
          <a:noFill/>
          <a:ln w="19080">
            <a:solidFill>
              <a:srgbClr val="0037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DDB88C-9146-1276-1267-40CB8EEC400D}"/>
              </a:ext>
            </a:extLst>
          </p:cNvPr>
          <p:cNvSpPr txBox="1"/>
          <p:nvPr/>
        </p:nvSpPr>
        <p:spPr>
          <a:xfrm>
            <a:off x="3677652" y="495299"/>
            <a:ext cx="2376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b="1" dirty="0">
                <a:solidFill>
                  <a:srgbClr val="003767"/>
                </a:solidFill>
                <a:latin typeface="Arial" panose="020B0604020202020204" pitchFamily="34" charset="0"/>
              </a:rPr>
              <a:t>14KSME’2023pb</a:t>
            </a:r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9BA6D4-023C-1C0F-7C29-AB923C6729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3209" y="818464"/>
            <a:ext cx="2657846" cy="27912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AF85395-348F-FB35-00FE-8EDB65FA7A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8042" y="4256010"/>
            <a:ext cx="4604838" cy="134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722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BA651-2112-895C-2727-F374F40F5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089" y="1141630"/>
            <a:ext cx="10515600" cy="1325563"/>
          </a:xfrm>
        </p:spPr>
        <p:txBody>
          <a:bodyPr>
            <a:normAutofit/>
          </a:bodyPr>
          <a:lstStyle/>
          <a:p>
            <a:r>
              <a:rPr lang="pl-PL" sz="3500" dirty="0"/>
              <a:t>Architektura MCML</a:t>
            </a:r>
            <a:endParaRPr lang="en-US" sz="35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2EC3791-C978-4550-7422-FE2D288CB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53" b="39334"/>
          <a:stretch>
            <a:fillRect/>
          </a:stretch>
        </p:blipFill>
        <p:spPr bwMode="auto">
          <a:xfrm>
            <a:off x="838200" y="377031"/>
            <a:ext cx="2681287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Line 3">
            <a:extLst>
              <a:ext uri="{FF2B5EF4-FFF2-40B4-BE49-F238E27FC236}">
                <a16:creationId xmlns:a16="http://schemas.microsoft.com/office/drawing/2014/main" id="{CDC22E65-B18B-8E27-99BC-9C6B2C071B8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19487" y="495299"/>
            <a:ext cx="1588" cy="371475"/>
          </a:xfrm>
          <a:prstGeom prst="line">
            <a:avLst/>
          </a:prstGeom>
          <a:noFill/>
          <a:ln w="19080">
            <a:solidFill>
              <a:srgbClr val="0037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DDB88C-9146-1276-1267-40CB8EEC400D}"/>
              </a:ext>
            </a:extLst>
          </p:cNvPr>
          <p:cNvSpPr txBox="1"/>
          <p:nvPr/>
        </p:nvSpPr>
        <p:spPr>
          <a:xfrm>
            <a:off x="3677652" y="495299"/>
            <a:ext cx="2376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b="1" dirty="0">
                <a:solidFill>
                  <a:srgbClr val="003767"/>
                </a:solidFill>
                <a:latin typeface="Arial" panose="020B0604020202020204" pitchFamily="34" charset="0"/>
              </a:rPr>
              <a:t>14KSME’2023pb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923AF6-17FC-1998-6124-F7C322801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32" y="2280982"/>
            <a:ext cx="4706007" cy="366763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F3767520-A7B5-1954-6F35-508836E5EA05}"/>
              </a:ext>
            </a:extLst>
          </p:cNvPr>
          <p:cNvSpPr/>
          <p:nvPr/>
        </p:nvSpPr>
        <p:spPr>
          <a:xfrm>
            <a:off x="5146996" y="3429000"/>
            <a:ext cx="1640305" cy="932447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3CF7457-7407-54A5-7F50-3C9E30E4BC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2331" y="1435407"/>
            <a:ext cx="5195828" cy="451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3542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BA651-2112-895C-2727-F374F40F5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089" y="1141630"/>
            <a:ext cx="10515600" cy="1325563"/>
          </a:xfrm>
        </p:spPr>
        <p:txBody>
          <a:bodyPr>
            <a:normAutofit/>
          </a:bodyPr>
          <a:lstStyle/>
          <a:p>
            <a:r>
              <a:rPr lang="pl-PL" sz="3500" dirty="0"/>
              <a:t>Architektura </a:t>
            </a:r>
            <a:r>
              <a:rPr lang="pl-PL" sz="3500" dirty="0" err="1"/>
              <a:t>kaskodowa</a:t>
            </a:r>
            <a:endParaRPr lang="en-US" sz="35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2EC3791-C978-4550-7422-FE2D288CB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53" b="39334"/>
          <a:stretch>
            <a:fillRect/>
          </a:stretch>
        </p:blipFill>
        <p:spPr bwMode="auto">
          <a:xfrm>
            <a:off x="838200" y="377031"/>
            <a:ext cx="2681287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Line 3">
            <a:extLst>
              <a:ext uri="{FF2B5EF4-FFF2-40B4-BE49-F238E27FC236}">
                <a16:creationId xmlns:a16="http://schemas.microsoft.com/office/drawing/2014/main" id="{CDC22E65-B18B-8E27-99BC-9C6B2C071B8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19487" y="495299"/>
            <a:ext cx="1588" cy="371475"/>
          </a:xfrm>
          <a:prstGeom prst="line">
            <a:avLst/>
          </a:prstGeom>
          <a:noFill/>
          <a:ln w="19080">
            <a:solidFill>
              <a:srgbClr val="0037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DDB88C-9146-1276-1267-40CB8EEC400D}"/>
              </a:ext>
            </a:extLst>
          </p:cNvPr>
          <p:cNvSpPr txBox="1"/>
          <p:nvPr/>
        </p:nvSpPr>
        <p:spPr>
          <a:xfrm>
            <a:off x="3677652" y="495299"/>
            <a:ext cx="2376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b="1" dirty="0">
                <a:solidFill>
                  <a:srgbClr val="003767"/>
                </a:solidFill>
                <a:latin typeface="Arial" panose="020B0604020202020204" pitchFamily="34" charset="0"/>
              </a:rPr>
              <a:t>14KSME’2023pb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3812D1D-983B-B5F9-98E1-CC114B1323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525" y="4018535"/>
            <a:ext cx="7782419" cy="25106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384D7D9-41A7-BF9C-CC0F-28B93D6B58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8974" y="2139110"/>
            <a:ext cx="6683268" cy="187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290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BA651-2112-895C-2727-F374F40F5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089" y="1141630"/>
            <a:ext cx="10515600" cy="1325563"/>
          </a:xfrm>
        </p:spPr>
        <p:txBody>
          <a:bodyPr>
            <a:normAutofit/>
          </a:bodyPr>
          <a:lstStyle/>
          <a:p>
            <a:r>
              <a:rPr lang="pl-PL" sz="3500" dirty="0"/>
              <a:t>Architektura „walczące” inwertery</a:t>
            </a:r>
            <a:endParaRPr lang="en-US" sz="35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43CE9-0991-0DE3-CE1B-ED2D73245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089" y="2623780"/>
            <a:ext cx="10122569" cy="8740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000" dirty="0"/>
              <a:t> </a:t>
            </a:r>
            <a:endParaRPr lang="en-US" sz="20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2EC3791-C978-4550-7422-FE2D288CB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53" b="39334"/>
          <a:stretch>
            <a:fillRect/>
          </a:stretch>
        </p:blipFill>
        <p:spPr bwMode="auto">
          <a:xfrm>
            <a:off x="838200" y="377031"/>
            <a:ext cx="2681287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Line 3">
            <a:extLst>
              <a:ext uri="{FF2B5EF4-FFF2-40B4-BE49-F238E27FC236}">
                <a16:creationId xmlns:a16="http://schemas.microsoft.com/office/drawing/2014/main" id="{CDC22E65-B18B-8E27-99BC-9C6B2C071B8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19487" y="495299"/>
            <a:ext cx="1588" cy="371475"/>
          </a:xfrm>
          <a:prstGeom prst="line">
            <a:avLst/>
          </a:prstGeom>
          <a:noFill/>
          <a:ln w="19080">
            <a:solidFill>
              <a:srgbClr val="0037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DDB88C-9146-1276-1267-40CB8EEC400D}"/>
              </a:ext>
            </a:extLst>
          </p:cNvPr>
          <p:cNvSpPr txBox="1"/>
          <p:nvPr/>
        </p:nvSpPr>
        <p:spPr>
          <a:xfrm>
            <a:off x="3677652" y="495299"/>
            <a:ext cx="2376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b="1" dirty="0">
                <a:solidFill>
                  <a:srgbClr val="003767"/>
                </a:solidFill>
                <a:latin typeface="Arial" panose="020B0604020202020204" pitchFamily="34" charset="0"/>
              </a:rPr>
              <a:t>14KSME’2023pb</a:t>
            </a:r>
          </a:p>
          <a:p>
            <a:endParaRPr lang="en-US" dirty="0"/>
          </a:p>
        </p:txBody>
      </p:sp>
      <p:grpSp>
        <p:nvGrpSpPr>
          <p:cNvPr id="5" name="Google Shape;56;p13">
            <a:extLst>
              <a:ext uri="{FF2B5EF4-FFF2-40B4-BE49-F238E27FC236}">
                <a16:creationId xmlns:a16="http://schemas.microsoft.com/office/drawing/2014/main" id="{3286D9BB-C39D-78F3-A12E-EC8DEDF336D8}"/>
              </a:ext>
            </a:extLst>
          </p:cNvPr>
          <p:cNvGrpSpPr/>
          <p:nvPr/>
        </p:nvGrpSpPr>
        <p:grpSpPr>
          <a:xfrm>
            <a:off x="620976" y="2584483"/>
            <a:ext cx="2345726" cy="3612650"/>
            <a:chOff x="3604888" y="1356550"/>
            <a:chExt cx="2345726" cy="3612650"/>
          </a:xfrm>
        </p:grpSpPr>
        <p:pic>
          <p:nvPicPr>
            <p:cNvPr id="7" name="Google Shape;57;p13">
              <a:extLst>
                <a:ext uri="{FF2B5EF4-FFF2-40B4-BE49-F238E27FC236}">
                  <a16:creationId xmlns:a16="http://schemas.microsoft.com/office/drawing/2014/main" id="{D14DB023-30D8-0EB9-056B-7D240C6438F6}"/>
                </a:ext>
              </a:extLst>
            </p:cNvPr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604888" y="1356550"/>
              <a:ext cx="2345726" cy="333445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Google Shape;58;p13">
              <a:extLst>
                <a:ext uri="{FF2B5EF4-FFF2-40B4-BE49-F238E27FC236}">
                  <a16:creationId xmlns:a16="http://schemas.microsoft.com/office/drawing/2014/main" id="{0E1181EB-8E05-3A2E-7B2E-B716B0FE734D}"/>
                </a:ext>
              </a:extLst>
            </p:cNvPr>
            <p:cNvSpPr txBox="1"/>
            <p:nvPr/>
          </p:nvSpPr>
          <p:spPr>
            <a:xfrm>
              <a:off x="4034950" y="4569000"/>
              <a:ext cx="14856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l" sz="700"/>
                <a:t>Topologia pojedynczego  inwertera CMOS</a:t>
              </a:r>
              <a:endParaRPr sz="700"/>
            </a:p>
          </p:txBody>
        </p:sp>
      </p:grpSp>
      <p:grpSp>
        <p:nvGrpSpPr>
          <p:cNvPr id="10" name="Google Shape;59;p13">
            <a:extLst>
              <a:ext uri="{FF2B5EF4-FFF2-40B4-BE49-F238E27FC236}">
                <a16:creationId xmlns:a16="http://schemas.microsoft.com/office/drawing/2014/main" id="{9C593CAC-EB3E-3D7E-378A-B4EC7A5E5FF8}"/>
              </a:ext>
            </a:extLst>
          </p:cNvPr>
          <p:cNvGrpSpPr/>
          <p:nvPr/>
        </p:nvGrpSpPr>
        <p:grpSpPr>
          <a:xfrm>
            <a:off x="3617267" y="2521347"/>
            <a:ext cx="3145842" cy="3738921"/>
            <a:chOff x="5882751" y="1389598"/>
            <a:chExt cx="2995149" cy="3579602"/>
          </a:xfrm>
        </p:grpSpPr>
        <p:pic>
          <p:nvPicPr>
            <p:cNvPr id="11" name="Google Shape;60;p13">
              <a:extLst>
                <a:ext uri="{FF2B5EF4-FFF2-40B4-BE49-F238E27FC236}">
                  <a16:creationId xmlns:a16="http://schemas.microsoft.com/office/drawing/2014/main" id="{2071DA97-1CD7-E4BA-99EA-DBD9847AB91B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882751" y="1389598"/>
              <a:ext cx="2995149" cy="296607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" name="Google Shape;61;p13">
              <a:extLst>
                <a:ext uri="{FF2B5EF4-FFF2-40B4-BE49-F238E27FC236}">
                  <a16:creationId xmlns:a16="http://schemas.microsoft.com/office/drawing/2014/main" id="{E14BB16D-5492-2893-7F0E-DB9194AAC61B}"/>
                </a:ext>
              </a:extLst>
            </p:cNvPr>
            <p:cNvSpPr txBox="1"/>
            <p:nvPr/>
          </p:nvSpPr>
          <p:spPr>
            <a:xfrm>
              <a:off x="6637525" y="4569000"/>
              <a:ext cx="14856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l" sz="700"/>
                <a:t>Schemat segmentu interpolatora fazy</a:t>
              </a:r>
              <a:endParaRPr sz="700"/>
            </a:p>
          </p:txBody>
        </p:sp>
      </p:grpSp>
      <p:pic>
        <p:nvPicPr>
          <p:cNvPr id="13" name="Google Shape;69;p14">
            <a:extLst>
              <a:ext uri="{FF2B5EF4-FFF2-40B4-BE49-F238E27FC236}">
                <a16:creationId xmlns:a16="http://schemas.microsoft.com/office/drawing/2014/main" id="{6CF00EFB-41FC-693A-2AEE-95248E9D6A62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555863" y="1070814"/>
            <a:ext cx="3755826" cy="48539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2127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BA651-2112-895C-2727-F374F40F5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089" y="920587"/>
            <a:ext cx="10515600" cy="1325563"/>
          </a:xfrm>
        </p:spPr>
        <p:txBody>
          <a:bodyPr>
            <a:normAutofit/>
          </a:bodyPr>
          <a:lstStyle/>
          <a:p>
            <a:r>
              <a:rPr lang="pl-PL" sz="3500" dirty="0" err="1"/>
              <a:t>Workflow</a:t>
            </a:r>
            <a:endParaRPr lang="en-US" sz="35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2EC3791-C978-4550-7422-FE2D288CB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53" b="39334"/>
          <a:stretch>
            <a:fillRect/>
          </a:stretch>
        </p:blipFill>
        <p:spPr bwMode="auto">
          <a:xfrm>
            <a:off x="838200" y="377030"/>
            <a:ext cx="2681287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Line 3">
            <a:extLst>
              <a:ext uri="{FF2B5EF4-FFF2-40B4-BE49-F238E27FC236}">
                <a16:creationId xmlns:a16="http://schemas.microsoft.com/office/drawing/2014/main" id="{CDC22E65-B18B-8E27-99BC-9C6B2C071B8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19487" y="495299"/>
            <a:ext cx="1588" cy="371475"/>
          </a:xfrm>
          <a:prstGeom prst="line">
            <a:avLst/>
          </a:prstGeom>
          <a:noFill/>
          <a:ln w="19080">
            <a:solidFill>
              <a:srgbClr val="0037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DDB88C-9146-1276-1267-40CB8EEC400D}"/>
              </a:ext>
            </a:extLst>
          </p:cNvPr>
          <p:cNvSpPr txBox="1"/>
          <p:nvPr/>
        </p:nvSpPr>
        <p:spPr>
          <a:xfrm>
            <a:off x="3677652" y="495299"/>
            <a:ext cx="2376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b="1" dirty="0">
                <a:solidFill>
                  <a:srgbClr val="003767"/>
                </a:solidFill>
                <a:latin typeface="Arial" panose="020B0604020202020204" pitchFamily="34" charset="0"/>
              </a:rPr>
              <a:t>14KSME’2023pb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08CA12-DEEC-DC50-608D-38E317EDDC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193" y="1786527"/>
            <a:ext cx="8637391" cy="4494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726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BA651-2112-895C-2727-F374F40F5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089" y="96003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l-PL" sz="4500" dirty="0"/>
              <a:t>Dziękujemy</a:t>
            </a:r>
            <a:endParaRPr lang="en-US" sz="45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43CE9-0991-0DE3-CE1B-ED2D73245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604" y="2405143"/>
            <a:ext cx="10122569" cy="8740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000" dirty="0"/>
              <a:t>Aleksandra Podgórska, Jakub </a:t>
            </a:r>
            <a:r>
              <a:rPr lang="pl-PL" sz="2000" dirty="0" err="1"/>
              <a:t>Młodawski</a:t>
            </a:r>
            <a:r>
              <a:rPr lang="pl-PL" sz="2000" dirty="0"/>
              <a:t>, Michał Kardas</a:t>
            </a:r>
            <a:endParaRPr lang="en-US" sz="20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2EC3791-C978-4550-7422-FE2D288CB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53" b="39334"/>
          <a:stretch>
            <a:fillRect/>
          </a:stretch>
        </p:blipFill>
        <p:spPr bwMode="auto">
          <a:xfrm>
            <a:off x="838200" y="377031"/>
            <a:ext cx="2681287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Line 3">
            <a:extLst>
              <a:ext uri="{FF2B5EF4-FFF2-40B4-BE49-F238E27FC236}">
                <a16:creationId xmlns:a16="http://schemas.microsoft.com/office/drawing/2014/main" id="{CDC22E65-B18B-8E27-99BC-9C6B2C071B8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19487" y="495299"/>
            <a:ext cx="1588" cy="371475"/>
          </a:xfrm>
          <a:prstGeom prst="line">
            <a:avLst/>
          </a:prstGeom>
          <a:noFill/>
          <a:ln w="19080">
            <a:solidFill>
              <a:srgbClr val="0037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DDB88C-9146-1276-1267-40CB8EEC400D}"/>
              </a:ext>
            </a:extLst>
          </p:cNvPr>
          <p:cNvSpPr txBox="1"/>
          <p:nvPr/>
        </p:nvSpPr>
        <p:spPr>
          <a:xfrm>
            <a:off x="3677652" y="495299"/>
            <a:ext cx="2376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en-US" b="1" dirty="0">
                <a:solidFill>
                  <a:srgbClr val="003767"/>
                </a:solidFill>
                <a:latin typeface="Arial" panose="020B0604020202020204" pitchFamily="34" charset="0"/>
              </a:rPr>
              <a:t>14KSME’2023pb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EC1C7D-F335-5F7C-BDD1-07FF05AB1CA4}"/>
              </a:ext>
            </a:extLst>
          </p:cNvPr>
          <p:cNvSpPr txBox="1"/>
          <p:nvPr/>
        </p:nvSpPr>
        <p:spPr>
          <a:xfrm>
            <a:off x="447609" y="2975138"/>
            <a:ext cx="11051008" cy="3751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l-PL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Literatura: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Behzad </a:t>
            </a:r>
            <a:r>
              <a:rPr lang="en-US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Razavi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 of Analog CMOS Integrated Circuits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McGraw-Hill, Toronto, 2001.</a:t>
            </a:r>
            <a:endParaRPr lang="pl-PL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Kostas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Pagiamtzis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ECE1352 Analog Integrated Circuits Reading Assignment: Phase Interpolating Circuits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12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November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2001.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Haoyun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Jiang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Zherui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Zhang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b="1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Calibration-Free Fractional-N ADPLL using Retiming Architecture and a 9-bit 0.3ps-INL Phase Interpolator</a:t>
            </a:r>
            <a:r>
              <a:rPr lang="pl-PL" sz="120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IEEE, Sapporo, Japan, 1 May 2019.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Mohamed </a:t>
            </a:r>
            <a:r>
              <a:rPr lang="en-US" sz="1200" i="0" dirty="0" err="1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Benyahia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Jean Batiste </a:t>
            </a:r>
            <a:r>
              <a:rPr lang="en-US" sz="1200" i="0" dirty="0" err="1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Moulard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Franck </a:t>
            </a:r>
            <a:r>
              <a:rPr lang="en-US" sz="1200" i="0" dirty="0" err="1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Badets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i="0" dirty="0" err="1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Anouar</a:t>
            </a:r>
            <a:r>
              <a:rPr lang="en-US" sz="120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0" dirty="0" err="1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Mestassi</a:t>
            </a:r>
            <a:r>
              <a:rPr lang="pl-PL" sz="120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b="1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digitally controlled 5GHz analog phase interpolator with 10GHz LC PLL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IEEE, Rabat,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Marocco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12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February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2008.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Athanasios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Stefanou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Emmanouil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Bochoridis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 of a Low-Power Phase Interpolator for Multi-Standard Transceiver PHYs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IEEE,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Thessaloniki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Greece, 20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June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2019.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Satoshi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Kumakil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,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Abul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Hasan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Johari,Takeshi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Matsubara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Isamu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Hayashi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Hiroki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Ishikurol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O.5V 6-bit Scalable Phase Interpolator</a:t>
            </a:r>
            <a:r>
              <a:rPr lang="pl-PL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Keio</a:t>
            </a:r>
            <a:r>
              <a:rPr lang="pl-PL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University, Yokohama, Japan.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Segoe UI Historic" panose="020B0502040204020203" pitchFamily="34" charset="0"/>
              </a:rPr>
              <a:t>A. </a:t>
            </a:r>
            <a:r>
              <a:rPr lang="en-US" sz="1200" b="0" i="0" dirty="0" err="1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Segoe UI Historic" panose="020B0502040204020203" pitchFamily="34" charset="0"/>
              </a:rPr>
              <a:t>Tsimpos</a:t>
            </a:r>
            <a:r>
              <a:rPr lang="en-US" sz="1200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Segoe UI Historic" panose="020B0502040204020203" pitchFamily="34" charset="0"/>
              </a:rPr>
              <a:t>, G. </a:t>
            </a:r>
            <a:r>
              <a:rPr lang="en-US" sz="1200" b="0" i="0" dirty="0" err="1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Segoe UI Historic" panose="020B0502040204020203" pitchFamily="34" charset="0"/>
              </a:rPr>
              <a:t>Souliotis</a:t>
            </a:r>
            <a:r>
              <a:rPr lang="en-US" sz="1200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Segoe UI Historic" panose="020B0502040204020203" pitchFamily="34" charset="0"/>
              </a:rPr>
              <a:t>, A. </a:t>
            </a:r>
            <a:r>
              <a:rPr lang="en-US" sz="1200" b="0" i="0" dirty="0" err="1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Segoe UI Historic" panose="020B0502040204020203" pitchFamily="34" charset="0"/>
              </a:rPr>
              <a:t>Demartinos</a:t>
            </a:r>
            <a:r>
              <a:rPr lang="en-US" sz="1200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Segoe UI Historic" panose="020B0502040204020203" pitchFamily="34" charset="0"/>
              </a:rPr>
              <a:t> and S. </a:t>
            </a:r>
            <a:r>
              <a:rPr lang="en-US" sz="1200" b="0" i="0" dirty="0" err="1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Segoe UI Historic" panose="020B0502040204020203" pitchFamily="34" charset="0"/>
              </a:rPr>
              <a:t>Vlassis</a:t>
            </a:r>
            <a:r>
              <a:rPr lang="en-US" sz="1200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Segoe UI Historic" panose="020B0502040204020203" pitchFamily="34" charset="0"/>
              </a:rPr>
              <a:t>, "</a:t>
            </a:r>
            <a:r>
              <a:rPr lang="en-US" sz="1200" b="1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Segoe UI Historic" panose="020B0502040204020203" pitchFamily="34" charset="0"/>
              </a:rPr>
              <a:t>All digital phase interpolator</a:t>
            </a:r>
            <a:r>
              <a:rPr lang="en-US" sz="1200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Segoe UI Historic" panose="020B0502040204020203" pitchFamily="34" charset="0"/>
              </a:rPr>
              <a:t>," 2015 10th International Conference on Design &amp; Technology of Integrated Systems in Nanoscale Era (DTIS), Napoli, Italy, 2015, pp. 1-6, </a:t>
            </a:r>
            <a:r>
              <a:rPr lang="en-US" sz="1200" b="0" i="0" dirty="0" err="1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Segoe UI Historic" panose="020B0502040204020203" pitchFamily="34" charset="0"/>
              </a:rPr>
              <a:t>doi</a:t>
            </a:r>
            <a:r>
              <a:rPr lang="en-US" sz="1200" b="0" i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Segoe UI Historic" panose="020B0502040204020203" pitchFamily="34" charset="0"/>
              </a:rPr>
              <a:t>: 10.1109/DTIS.2015.7127354.</a:t>
            </a:r>
            <a:endParaRPr lang="pl-PL" sz="12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9357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1378</TotalTime>
  <Words>443</Words>
  <Application>Microsoft Office PowerPoint</Application>
  <PresentationFormat>Widescreen</PresentationFormat>
  <Paragraphs>67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Segoe UI Historic</vt:lpstr>
      <vt:lpstr>Office Theme</vt:lpstr>
      <vt:lpstr>PowerPoint Presentation</vt:lpstr>
      <vt:lpstr>Agenda</vt:lpstr>
      <vt:lpstr>Hipoteza badawcza</vt:lpstr>
      <vt:lpstr>Współpraca z firmą Synopsys</vt:lpstr>
      <vt:lpstr>Wstępne założenia projektowe</vt:lpstr>
      <vt:lpstr>Architektury</vt:lpstr>
      <vt:lpstr>Architektura MCML</vt:lpstr>
      <vt:lpstr>Architektura kaskodowa</vt:lpstr>
      <vt:lpstr>Architektura „walczące” inwertery</vt:lpstr>
      <vt:lpstr>Workflow</vt:lpstr>
      <vt:lpstr>Dziękujemy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Michal Kardas</dc:creator>
  <cp:lastModifiedBy>Michal Kardas</cp:lastModifiedBy>
  <cp:revision>6</cp:revision>
  <dcterms:created xsi:type="dcterms:W3CDTF">2023-06-12T18:37:58Z</dcterms:created>
  <dcterms:modified xsi:type="dcterms:W3CDTF">2023-06-13T19:18:25Z</dcterms:modified>
</cp:coreProperties>
</file>