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261" r:id="rId3"/>
    <p:sldId id="262" r:id="rId4"/>
    <p:sldId id="263" r:id="rId5"/>
    <p:sldId id="259" r:id="rId6"/>
    <p:sldId id="260" r:id="rId7"/>
    <p:sldId id="264" r:id="rId8"/>
    <p:sldId id="265" r:id="rId9"/>
    <p:sldId id="256" r:id="rId10"/>
    <p:sldId id="268" r:id="rId11"/>
    <p:sldId id="266" r:id="rId12"/>
    <p:sldId id="273" r:id="rId13"/>
    <p:sldId id="275" r:id="rId14"/>
    <p:sldId id="276" r:id="rId15"/>
    <p:sldId id="277" r:id="rId16"/>
    <p:sldId id="278" r:id="rId17"/>
    <p:sldId id="284" r:id="rId18"/>
    <p:sldId id="285" r:id="rId19"/>
    <p:sldId id="286" r:id="rId20"/>
    <p:sldId id="287" r:id="rId21"/>
    <p:sldId id="288" r:id="rId22"/>
    <p:sldId id="289" r:id="rId23"/>
    <p:sldId id="290" r:id="rId24"/>
    <p:sldId id="279" r:id="rId25"/>
    <p:sldId id="280"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83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766D196-35D4-4368-B64E-F73E2FAEA36C}" type="datetimeFigureOut">
              <a:rPr lang="en-GB" smtClean="0"/>
              <a:t>13/06/2023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9766613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66D196-35D4-4368-B64E-F73E2FAEA36C}" type="datetimeFigureOut">
              <a:rPr lang="en-GB" smtClean="0"/>
              <a:t>13/06/2023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3140351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66D196-35D4-4368-B64E-F73E2FAEA36C}" type="datetimeFigureOut">
              <a:rPr lang="en-GB" smtClean="0"/>
              <a:t>13/06/2023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1364615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766D196-35D4-4368-B64E-F73E2FAEA36C}" type="datetimeFigureOut">
              <a:rPr lang="en-GB" smtClean="0"/>
              <a:t>13/06/2023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3276012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766D196-35D4-4368-B64E-F73E2FAEA36C}" type="datetimeFigureOut">
              <a:rPr lang="en-GB" smtClean="0"/>
              <a:t>13/06/2023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2226908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766D196-35D4-4368-B64E-F73E2FAEA36C}" type="datetimeFigureOut">
              <a:rPr lang="en-GB" smtClean="0"/>
              <a:t>13/06/2023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552652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66D196-35D4-4368-B64E-F73E2FAEA36C}" type="datetimeFigureOut">
              <a:rPr lang="en-GB" smtClean="0"/>
              <a:t>13/06/2023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2636934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766D196-35D4-4368-B64E-F73E2FAEA36C}" type="datetimeFigureOut">
              <a:rPr lang="en-GB" smtClean="0"/>
              <a:t>13/06/2023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27087394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766D196-35D4-4368-B64E-F73E2FAEA36C}" type="datetimeFigureOut">
              <a:rPr lang="en-GB" smtClean="0"/>
              <a:t>13/06/2023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160724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766D196-35D4-4368-B64E-F73E2FAEA36C}" type="datetimeFigureOut">
              <a:rPr lang="en-GB" smtClean="0"/>
              <a:t>13/06/2023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2122537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766D196-35D4-4368-B64E-F73E2FAEA36C}" type="datetimeFigureOut">
              <a:rPr lang="en-GB" smtClean="0"/>
              <a:t>13/06/2023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37521865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766D196-35D4-4368-B64E-F73E2FAEA36C}" type="datetimeFigureOut">
              <a:rPr lang="en-GB" smtClean="0"/>
              <a:t>13/06/2023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AA9028-2E44-45BA-8017-4F0C175F3673}" type="slidenum">
              <a:rPr lang="en-GB" smtClean="0"/>
              <a:t>‹#›</a:t>
            </a:fld>
            <a:endParaRPr lang="en-GB"/>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1825352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766D196-35D4-4368-B64E-F73E2FAEA36C}" type="datetimeFigureOut">
              <a:rPr lang="en-GB" smtClean="0"/>
              <a:t>13/06/2023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40390212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766D196-35D4-4368-B64E-F73E2FAEA36C}" type="datetimeFigureOut">
              <a:rPr lang="en-GB" smtClean="0"/>
              <a:t>13/06/2023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29704672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766D196-35D4-4368-B64E-F73E2FAEA36C}" type="datetimeFigureOut">
              <a:rPr lang="en-GB" smtClean="0"/>
              <a:t>13/06/2023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21365767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66D196-35D4-4368-B64E-F73E2FAEA36C}" type="datetimeFigureOut">
              <a:rPr lang="en-GB" smtClean="0"/>
              <a:t>13/06/2023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20101206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766D196-35D4-4368-B64E-F73E2FAEA36C}" type="datetimeFigureOut">
              <a:rPr lang="en-GB" smtClean="0"/>
              <a:t>13/06/2023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AA9028-2E44-45BA-8017-4F0C175F3673}" type="slidenum">
              <a:rPr lang="en-GB" smtClean="0"/>
              <a:t>‹#›</a:t>
            </a:fld>
            <a:endParaRPr lang="en-GB"/>
          </a:p>
        </p:txBody>
      </p:sp>
    </p:spTree>
    <p:extLst>
      <p:ext uri="{BB962C8B-B14F-4D97-AF65-F5344CB8AC3E}">
        <p14:creationId xmlns:p14="http://schemas.microsoft.com/office/powerpoint/2010/main" val="2650755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5766D196-35D4-4368-B64E-F73E2FAEA36C}" type="datetimeFigureOut">
              <a:rPr lang="en-GB" smtClean="0"/>
              <a:t>13/06/2023</a:t>
            </a:fld>
            <a:endParaRPr lang="en-GB"/>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E0AA9028-2E44-45BA-8017-4F0C175F3673}" type="slidenum">
              <a:rPr lang="en-GB" smtClean="0"/>
              <a:t>‹#›</a:t>
            </a:fld>
            <a:endParaRPr lang="en-GB"/>
          </a:p>
        </p:txBody>
      </p:sp>
    </p:spTree>
    <p:extLst>
      <p:ext uri="{BB962C8B-B14F-4D97-AF65-F5344CB8AC3E}">
        <p14:creationId xmlns:p14="http://schemas.microsoft.com/office/powerpoint/2010/main" val="124051940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AC2731-951B-790B-CFE5-83ABB1066B67}"/>
              </a:ext>
            </a:extLst>
          </p:cNvPr>
          <p:cNvSpPr>
            <a:spLocks noGrp="1"/>
          </p:cNvSpPr>
          <p:nvPr>
            <p:ph type="title"/>
          </p:nvPr>
        </p:nvSpPr>
        <p:spPr>
          <a:xfrm>
            <a:off x="919119" y="1810326"/>
            <a:ext cx="10353761" cy="2770910"/>
          </a:xfrm>
        </p:spPr>
        <p:txBody>
          <a:bodyPr>
            <a:normAutofit fontScale="90000"/>
          </a:bodyPr>
          <a:lstStyle/>
          <a:p>
            <a:r>
              <a:rPr lang="en-GB" sz="4900" dirty="0" err="1">
                <a:solidFill>
                  <a:srgbClr val="FFFF99"/>
                </a:solidFill>
              </a:rPr>
              <a:t>Politechnika</a:t>
            </a:r>
            <a:r>
              <a:rPr lang="en-GB" sz="4900" dirty="0">
                <a:solidFill>
                  <a:srgbClr val="FFFF99"/>
                </a:solidFill>
              </a:rPr>
              <a:t> </a:t>
            </a:r>
            <a:r>
              <a:rPr lang="en-GB" sz="4900" dirty="0" err="1">
                <a:solidFill>
                  <a:srgbClr val="FFFF99"/>
                </a:solidFill>
              </a:rPr>
              <a:t>Gdańska</a:t>
            </a:r>
            <a:br>
              <a:rPr lang="en-GB" sz="4900" dirty="0">
                <a:solidFill>
                  <a:srgbClr val="FFFF99"/>
                </a:solidFill>
              </a:rPr>
            </a:br>
            <a:br>
              <a:rPr lang="en-GB" sz="4900" dirty="0">
                <a:solidFill>
                  <a:srgbClr val="FFFF99"/>
                </a:solidFill>
              </a:rPr>
            </a:br>
            <a:r>
              <a:rPr lang="en-GB" sz="4900" dirty="0">
                <a:solidFill>
                  <a:srgbClr val="FFFF99"/>
                </a:solidFill>
              </a:rPr>
              <a:t>RESEARCH PROJECT</a:t>
            </a:r>
            <a:br>
              <a:rPr lang="en-GB" sz="4900" dirty="0">
                <a:solidFill>
                  <a:srgbClr val="FFFF99"/>
                </a:solidFill>
              </a:rPr>
            </a:br>
            <a:r>
              <a:rPr lang="en-GB" sz="4900" dirty="0">
                <a:solidFill>
                  <a:srgbClr val="FFFF99"/>
                </a:solidFill>
              </a:rPr>
              <a:t>(GARBAGE COLLECTOR ROBOT)</a:t>
            </a:r>
            <a:endParaRPr lang="en-GB" dirty="0">
              <a:solidFill>
                <a:srgbClr val="FFFF99"/>
              </a:solidFill>
            </a:endParaRPr>
          </a:p>
        </p:txBody>
      </p:sp>
    </p:spTree>
    <p:extLst>
      <p:ext uri="{BB962C8B-B14F-4D97-AF65-F5344CB8AC3E}">
        <p14:creationId xmlns:p14="http://schemas.microsoft.com/office/powerpoint/2010/main" val="3846922372"/>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B3F2A-9B54-A292-81C0-4400821E15DA}"/>
              </a:ext>
            </a:extLst>
          </p:cNvPr>
          <p:cNvSpPr>
            <a:spLocks noGrp="1"/>
          </p:cNvSpPr>
          <p:nvPr>
            <p:ph type="title"/>
          </p:nvPr>
        </p:nvSpPr>
        <p:spPr>
          <a:xfrm>
            <a:off x="919119" y="240146"/>
            <a:ext cx="10353761" cy="1326321"/>
          </a:xfrm>
        </p:spPr>
        <p:txBody>
          <a:bodyPr>
            <a:normAutofit/>
          </a:bodyPr>
          <a:lstStyle/>
          <a:p>
            <a:r>
              <a:rPr lang="en-GB" sz="4000" dirty="0">
                <a:solidFill>
                  <a:srgbClr val="FFFF99"/>
                </a:solidFill>
              </a:rPr>
              <a:t>OUR TEAM’s MEMBERS</a:t>
            </a:r>
          </a:p>
        </p:txBody>
      </p:sp>
      <p:sp>
        <p:nvSpPr>
          <p:cNvPr id="3" name="Content Placeholder 2">
            <a:extLst>
              <a:ext uri="{FF2B5EF4-FFF2-40B4-BE49-F238E27FC236}">
                <a16:creationId xmlns:a16="http://schemas.microsoft.com/office/drawing/2014/main" id="{F88C6DE9-85C6-1F74-FDAC-7708FC936AA9}"/>
              </a:ext>
            </a:extLst>
          </p:cNvPr>
          <p:cNvSpPr>
            <a:spLocks noGrp="1"/>
          </p:cNvSpPr>
          <p:nvPr>
            <p:ph idx="1"/>
          </p:nvPr>
        </p:nvSpPr>
        <p:spPr>
          <a:xfrm>
            <a:off x="0" y="1935922"/>
            <a:ext cx="12256655" cy="5254588"/>
          </a:xfrm>
        </p:spPr>
        <p:txBody>
          <a:bodyPr>
            <a:normAutofit/>
          </a:bodyPr>
          <a:lstStyle/>
          <a:p>
            <a:r>
              <a:rPr lang="en-GB" sz="2800" dirty="0"/>
              <a:t>Andrii Melnyk - s196900</a:t>
            </a:r>
          </a:p>
          <a:p>
            <a:r>
              <a:rPr lang="en-GB" sz="2800" dirty="0"/>
              <a:t>Ahmad </a:t>
            </a:r>
            <a:r>
              <a:rPr lang="en-GB" sz="2800" dirty="0" err="1"/>
              <a:t>Shehada</a:t>
            </a:r>
            <a:r>
              <a:rPr lang="en-GB" sz="2800" dirty="0"/>
              <a:t> - s197063</a:t>
            </a:r>
          </a:p>
          <a:p>
            <a:r>
              <a:rPr lang="en-GB" sz="2800" dirty="0"/>
              <a:t>Murad Abdullayev - s196353</a:t>
            </a:r>
          </a:p>
          <a:p>
            <a:r>
              <a:rPr lang="en-GB" sz="2800" dirty="0"/>
              <a:t>Johan </a:t>
            </a:r>
            <a:r>
              <a:rPr lang="en-GB" sz="2800" dirty="0" err="1"/>
              <a:t>Carcamo</a:t>
            </a:r>
            <a:r>
              <a:rPr lang="en-GB" sz="2800" dirty="0"/>
              <a:t> - s196763</a:t>
            </a:r>
          </a:p>
          <a:p>
            <a:r>
              <a:rPr lang="en-GB" sz="2800" dirty="0"/>
              <a:t>Arda Candas - s196696</a:t>
            </a:r>
          </a:p>
          <a:p>
            <a:r>
              <a:rPr lang="en-GB" sz="2800" dirty="0"/>
              <a:t>Nirav </a:t>
            </a:r>
            <a:r>
              <a:rPr lang="en-GB" sz="2800" dirty="0" err="1"/>
              <a:t>Vaghasiya</a:t>
            </a:r>
            <a:r>
              <a:rPr lang="en-GB" sz="2800" dirty="0"/>
              <a:t> – s196738   </a:t>
            </a:r>
          </a:p>
        </p:txBody>
      </p:sp>
      <p:pic>
        <p:nvPicPr>
          <p:cNvPr id="5" name="Picture 4">
            <a:extLst>
              <a:ext uri="{FF2B5EF4-FFF2-40B4-BE49-F238E27FC236}">
                <a16:creationId xmlns:a16="http://schemas.microsoft.com/office/drawing/2014/main" id="{9E0784B6-B74F-316D-62C0-59797FA973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86117" y="2068945"/>
            <a:ext cx="7005883" cy="4789055"/>
          </a:xfrm>
          <a:prstGeom prst="rect">
            <a:avLst/>
          </a:prstGeom>
        </p:spPr>
      </p:pic>
    </p:spTree>
    <p:extLst>
      <p:ext uri="{BB962C8B-B14F-4D97-AF65-F5344CB8AC3E}">
        <p14:creationId xmlns:p14="http://schemas.microsoft.com/office/powerpoint/2010/main" val="618831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FC8A6C-00CE-1C97-D237-AB645F3BF0A8}"/>
              </a:ext>
            </a:extLst>
          </p:cNvPr>
          <p:cNvSpPr>
            <a:spLocks noGrp="1"/>
          </p:cNvSpPr>
          <p:nvPr>
            <p:ph type="title"/>
          </p:nvPr>
        </p:nvSpPr>
        <p:spPr>
          <a:xfrm>
            <a:off x="784485" y="471055"/>
            <a:ext cx="10353761" cy="1326321"/>
          </a:xfrm>
        </p:spPr>
        <p:txBody>
          <a:bodyPr>
            <a:normAutofit/>
          </a:bodyPr>
          <a:lstStyle/>
          <a:p>
            <a:r>
              <a:rPr lang="en-GB" sz="4000" dirty="0">
                <a:solidFill>
                  <a:srgbClr val="FFFF99"/>
                </a:solidFill>
              </a:rPr>
              <a:t>MAIN TARGET OF PROJECT</a:t>
            </a:r>
          </a:p>
        </p:txBody>
      </p:sp>
      <p:sp>
        <p:nvSpPr>
          <p:cNvPr id="3" name="Content Placeholder 2">
            <a:extLst>
              <a:ext uri="{FF2B5EF4-FFF2-40B4-BE49-F238E27FC236}">
                <a16:creationId xmlns:a16="http://schemas.microsoft.com/office/drawing/2014/main" id="{A44C4151-84CD-CA78-A8B6-6FCDC399F44B}"/>
              </a:ext>
            </a:extLst>
          </p:cNvPr>
          <p:cNvSpPr>
            <a:spLocks noGrp="1"/>
          </p:cNvSpPr>
          <p:nvPr>
            <p:ph idx="1"/>
          </p:nvPr>
        </p:nvSpPr>
        <p:spPr>
          <a:xfrm>
            <a:off x="110836" y="2299264"/>
            <a:ext cx="12192000" cy="4761936"/>
          </a:xfrm>
        </p:spPr>
        <p:txBody>
          <a:bodyPr/>
          <a:lstStyle/>
          <a:p>
            <a:pPr marL="0" indent="0">
              <a:buNone/>
            </a:pPr>
            <a:r>
              <a:rPr lang="en-GB" sz="2800" dirty="0"/>
              <a:t>Create prototypes of robot which able to move inside university campus, detect and classify garbage. Pick up garbage put it into container and transport to collecting station. Process of robot movement, navigation and garbage collection should be fully automated</a:t>
            </a:r>
            <a:r>
              <a:rPr lang="en-GB" dirty="0"/>
              <a:t>.</a:t>
            </a:r>
          </a:p>
        </p:txBody>
      </p:sp>
    </p:spTree>
    <p:extLst>
      <p:ext uri="{BB962C8B-B14F-4D97-AF65-F5344CB8AC3E}">
        <p14:creationId xmlns:p14="http://schemas.microsoft.com/office/powerpoint/2010/main" val="2495483773"/>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9D11C-B43F-F7F5-7F80-C3A1A3EB932C}"/>
              </a:ext>
            </a:extLst>
          </p:cNvPr>
          <p:cNvSpPr>
            <a:spLocks noGrp="1"/>
          </p:cNvSpPr>
          <p:nvPr>
            <p:ph type="title"/>
          </p:nvPr>
        </p:nvSpPr>
        <p:spPr/>
        <p:txBody>
          <a:bodyPr>
            <a:normAutofit/>
          </a:bodyPr>
          <a:lstStyle/>
          <a:p>
            <a:r>
              <a:rPr lang="en-GB" sz="4000" dirty="0">
                <a:solidFill>
                  <a:srgbClr val="FFFF99"/>
                </a:solidFill>
              </a:rPr>
              <a:t>ABOUT THE PLATFORM</a:t>
            </a:r>
          </a:p>
        </p:txBody>
      </p:sp>
      <p:sp>
        <p:nvSpPr>
          <p:cNvPr id="3" name="Content Placeholder 2">
            <a:extLst>
              <a:ext uri="{FF2B5EF4-FFF2-40B4-BE49-F238E27FC236}">
                <a16:creationId xmlns:a16="http://schemas.microsoft.com/office/drawing/2014/main" id="{0EE91D92-A1CD-9035-AF43-E3F1A510EDF7}"/>
              </a:ext>
            </a:extLst>
          </p:cNvPr>
          <p:cNvSpPr>
            <a:spLocks noGrp="1"/>
          </p:cNvSpPr>
          <p:nvPr>
            <p:ph idx="1"/>
          </p:nvPr>
        </p:nvSpPr>
        <p:spPr>
          <a:xfrm>
            <a:off x="0" y="2096064"/>
            <a:ext cx="12192000" cy="4761936"/>
          </a:xfrm>
        </p:spPr>
        <p:txBody>
          <a:bodyPr>
            <a:normAutofit/>
          </a:bodyPr>
          <a:lstStyle/>
          <a:p>
            <a:r>
              <a:rPr lang="en-GB" sz="2400" dirty="0"/>
              <a:t>MOBOT – EXPLORER –A1. T</a:t>
            </a:r>
            <a:r>
              <a:rPr lang="en-GB" sz="2400" b="0" i="0" dirty="0">
                <a:effectLst/>
              </a:rPr>
              <a:t>he mobile platform for further expansion is based on a solid construction made of steel sheet and equipped with four DC motors with a planetary gearbox from a reputable manufacturer and tires adapted to move in difficult terrain.  Mobot-Explorer-A1 is equipped with a control system based on the ATmega128 microcontroller and integrated mulching of the gel batteries (included). The applied system enables autonomous work of the robot after addition of appropriate </a:t>
            </a:r>
            <a:r>
              <a:rPr lang="en-GB" sz="2400" b="0" i="0" dirty="0" err="1">
                <a:effectLst/>
              </a:rPr>
              <a:t>sensors.ifficult</a:t>
            </a:r>
            <a:r>
              <a:rPr lang="en-GB" sz="2400" b="0" i="0" dirty="0">
                <a:effectLst/>
              </a:rPr>
              <a:t> terrain.</a:t>
            </a:r>
            <a:endParaRPr lang="en-GB" sz="2400" dirty="0"/>
          </a:p>
        </p:txBody>
      </p:sp>
    </p:spTree>
    <p:extLst>
      <p:ext uri="{BB962C8B-B14F-4D97-AF65-F5344CB8AC3E}">
        <p14:creationId xmlns:p14="http://schemas.microsoft.com/office/powerpoint/2010/main" val="2594566160"/>
      </p:ext>
    </p:extLst>
  </p:cSld>
  <p:clrMapOvr>
    <a:masterClrMapping/>
  </p:clrMapOvr>
  <p:transition spd="slow">
    <p:circl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B70BA0-C152-B111-2E58-6F091B095DD4}"/>
              </a:ext>
            </a:extLst>
          </p:cNvPr>
          <p:cNvSpPr>
            <a:spLocks noGrp="1"/>
          </p:cNvSpPr>
          <p:nvPr>
            <p:ph idx="1"/>
          </p:nvPr>
        </p:nvSpPr>
        <p:spPr>
          <a:xfrm>
            <a:off x="0" y="0"/>
            <a:ext cx="12191999" cy="6858000"/>
          </a:xfrm>
        </p:spPr>
        <p:txBody>
          <a:bodyPr/>
          <a:lstStyle/>
          <a:p>
            <a:endParaRPr lang="en-GB" dirty="0"/>
          </a:p>
          <a:p>
            <a:r>
              <a:rPr lang="en-GB" sz="2400" dirty="0"/>
              <a:t>We can control platform movements through UART communication with platform controller ATmega128.  In addition to this, we can show to control platform with python script.  We managed to connect camera and platform to one raspberry Pi make video stream from camera and remotely (through </a:t>
            </a:r>
            <a:r>
              <a:rPr lang="en-GB" sz="2400" dirty="0" err="1"/>
              <a:t>wifi</a:t>
            </a:r>
            <a:r>
              <a:rPr lang="en-GB" sz="2400" dirty="0"/>
              <a:t> drive it in campus)</a:t>
            </a:r>
          </a:p>
          <a:p>
            <a:endParaRPr lang="en-GB" sz="2400" dirty="0"/>
          </a:p>
          <a:p>
            <a:endParaRPr lang="en-GB" dirty="0"/>
          </a:p>
        </p:txBody>
      </p:sp>
      <p:pic>
        <p:nvPicPr>
          <p:cNvPr id="5" name="Picture 4">
            <a:extLst>
              <a:ext uri="{FF2B5EF4-FFF2-40B4-BE49-F238E27FC236}">
                <a16:creationId xmlns:a16="http://schemas.microsoft.com/office/drawing/2014/main" id="{13E777DB-DB9C-BCA9-655D-5AB5E6365BD3}"/>
              </a:ext>
            </a:extLst>
          </p:cNvPr>
          <p:cNvPicPr>
            <a:picLocks noChangeAspect="1"/>
          </p:cNvPicPr>
          <p:nvPr/>
        </p:nvPicPr>
        <p:blipFill>
          <a:blip r:embed="rId2"/>
          <a:stretch>
            <a:fillRect/>
          </a:stretch>
        </p:blipFill>
        <p:spPr>
          <a:xfrm>
            <a:off x="7675418" y="3334327"/>
            <a:ext cx="4516581" cy="3523673"/>
          </a:xfrm>
          <a:prstGeom prst="rect">
            <a:avLst/>
          </a:prstGeom>
        </p:spPr>
      </p:pic>
      <p:pic>
        <p:nvPicPr>
          <p:cNvPr id="7" name="Picture 6">
            <a:extLst>
              <a:ext uri="{FF2B5EF4-FFF2-40B4-BE49-F238E27FC236}">
                <a16:creationId xmlns:a16="http://schemas.microsoft.com/office/drawing/2014/main" id="{901E3856-E6C8-B9E6-AAB4-C8C356D3DF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334327"/>
            <a:ext cx="7675418" cy="3523673"/>
          </a:xfrm>
          <a:prstGeom prst="rect">
            <a:avLst/>
          </a:prstGeom>
        </p:spPr>
      </p:pic>
    </p:spTree>
    <p:extLst>
      <p:ext uri="{BB962C8B-B14F-4D97-AF65-F5344CB8AC3E}">
        <p14:creationId xmlns:p14="http://schemas.microsoft.com/office/powerpoint/2010/main" val="686986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7855F-4800-2E0A-05D4-291A66D8449D}"/>
              </a:ext>
            </a:extLst>
          </p:cNvPr>
          <p:cNvSpPr>
            <a:spLocks noGrp="1"/>
          </p:cNvSpPr>
          <p:nvPr>
            <p:ph type="title"/>
          </p:nvPr>
        </p:nvSpPr>
        <p:spPr>
          <a:xfrm>
            <a:off x="821431" y="138546"/>
            <a:ext cx="10353761" cy="1326321"/>
          </a:xfrm>
        </p:spPr>
        <p:txBody>
          <a:bodyPr>
            <a:normAutofit/>
          </a:bodyPr>
          <a:lstStyle/>
          <a:p>
            <a:r>
              <a:rPr lang="en-GB" sz="4000" dirty="0">
                <a:solidFill>
                  <a:srgbClr val="FFFF99"/>
                </a:solidFill>
              </a:rPr>
              <a:t>ABOUT THE ROBOTIC ARM</a:t>
            </a:r>
          </a:p>
        </p:txBody>
      </p:sp>
      <p:sp>
        <p:nvSpPr>
          <p:cNvPr id="3" name="Content Placeholder 2">
            <a:extLst>
              <a:ext uri="{FF2B5EF4-FFF2-40B4-BE49-F238E27FC236}">
                <a16:creationId xmlns:a16="http://schemas.microsoft.com/office/drawing/2014/main" id="{D4522AE7-5197-A5CB-9D2F-129869EDCD5F}"/>
              </a:ext>
            </a:extLst>
          </p:cNvPr>
          <p:cNvSpPr>
            <a:spLocks noGrp="1"/>
          </p:cNvSpPr>
          <p:nvPr>
            <p:ph idx="1"/>
          </p:nvPr>
        </p:nvSpPr>
        <p:spPr>
          <a:xfrm>
            <a:off x="147782" y="1289376"/>
            <a:ext cx="12192000" cy="5010727"/>
          </a:xfrm>
        </p:spPr>
        <p:txBody>
          <a:bodyPr>
            <a:normAutofit/>
          </a:bodyPr>
          <a:lstStyle/>
          <a:p>
            <a:r>
              <a:rPr lang="en-GB" sz="2400" dirty="0" err="1"/>
              <a:t>myCobot</a:t>
            </a:r>
            <a:r>
              <a:rPr lang="en-GB" sz="2400" dirty="0"/>
              <a:t> 280 for M5 stack - </a:t>
            </a:r>
            <a:r>
              <a:rPr lang="en-GB" sz="2400" dirty="0" err="1"/>
              <a:t>myCobot</a:t>
            </a:r>
            <a:r>
              <a:rPr lang="en-GB" sz="2400" dirty="0"/>
              <a:t> is the smallest and lightest six-axis collaborative robot, jointly produced </a:t>
            </a:r>
            <a:r>
              <a:rPr lang="en-GB" sz="2400" dirty="0" err="1"/>
              <a:t>byElephant</a:t>
            </a:r>
            <a:r>
              <a:rPr lang="en-GB" sz="2400" dirty="0"/>
              <a:t> Robotics and M5Stack. It is more than a productivity tool full of imaginations, can carry on the secondary development according to the demands of users to achieve personalized customization.  </a:t>
            </a:r>
          </a:p>
        </p:txBody>
      </p:sp>
      <p:pic>
        <p:nvPicPr>
          <p:cNvPr id="5" name="Picture 4">
            <a:extLst>
              <a:ext uri="{FF2B5EF4-FFF2-40B4-BE49-F238E27FC236}">
                <a16:creationId xmlns:a16="http://schemas.microsoft.com/office/drawing/2014/main" id="{81C756ED-A774-6AD9-890D-0E25A9FCCB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8087881" y="2753880"/>
            <a:ext cx="3428998" cy="4779241"/>
          </a:xfrm>
          <a:prstGeom prst="rect">
            <a:avLst/>
          </a:prstGeom>
        </p:spPr>
      </p:pic>
      <p:pic>
        <p:nvPicPr>
          <p:cNvPr id="7" name="Picture 6">
            <a:extLst>
              <a:ext uri="{FF2B5EF4-FFF2-40B4-BE49-F238E27FC236}">
                <a16:creationId xmlns:a16="http://schemas.microsoft.com/office/drawing/2014/main" id="{13E6B22B-2622-1419-9865-813C2558A8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97596" y="3428999"/>
            <a:ext cx="3315163" cy="3429001"/>
          </a:xfrm>
          <a:prstGeom prst="rect">
            <a:avLst/>
          </a:prstGeom>
        </p:spPr>
      </p:pic>
    </p:spTree>
    <p:extLst>
      <p:ext uri="{BB962C8B-B14F-4D97-AF65-F5344CB8AC3E}">
        <p14:creationId xmlns:p14="http://schemas.microsoft.com/office/powerpoint/2010/main" val="4060055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2B5D52-F85B-28EB-31E9-36A51AC8836E}"/>
              </a:ext>
            </a:extLst>
          </p:cNvPr>
          <p:cNvSpPr>
            <a:spLocks noGrp="1"/>
          </p:cNvSpPr>
          <p:nvPr>
            <p:ph idx="1"/>
          </p:nvPr>
        </p:nvSpPr>
        <p:spPr>
          <a:xfrm>
            <a:off x="0" y="0"/>
            <a:ext cx="12192000" cy="6858000"/>
          </a:xfrm>
        </p:spPr>
        <p:txBody>
          <a:bodyPr/>
          <a:lstStyle/>
          <a:p>
            <a:endParaRPr lang="en-GB" dirty="0"/>
          </a:p>
          <a:p>
            <a:r>
              <a:rPr lang="en-GB" sz="2400" dirty="0"/>
              <a:t>We overcame difficulties with robotic arm and now we can program it in </a:t>
            </a:r>
            <a:r>
              <a:rPr lang="en-GB" sz="2400" dirty="0" err="1"/>
              <a:t>micropython</a:t>
            </a:r>
            <a:r>
              <a:rPr lang="en-GB" sz="2400" dirty="0"/>
              <a:t> using m5stack burner and online IDE. Here we are some codes ;</a:t>
            </a:r>
          </a:p>
          <a:p>
            <a:r>
              <a:rPr lang="en-GB" sz="2400" dirty="0"/>
              <a:t>We can change the angels and we can test it.</a:t>
            </a:r>
          </a:p>
          <a:p>
            <a:endParaRPr lang="en-GB" sz="2400" dirty="0"/>
          </a:p>
          <a:p>
            <a:endParaRPr lang="en-GB" sz="2400" dirty="0"/>
          </a:p>
        </p:txBody>
      </p:sp>
      <p:pic>
        <p:nvPicPr>
          <p:cNvPr id="5" name="Picture 4">
            <a:extLst>
              <a:ext uri="{FF2B5EF4-FFF2-40B4-BE49-F238E27FC236}">
                <a16:creationId xmlns:a16="http://schemas.microsoft.com/office/drawing/2014/main" id="{9E5A6414-D2DA-F61E-2F86-C9AC01BC91A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639" y="2549237"/>
            <a:ext cx="5832838" cy="4308764"/>
          </a:xfrm>
          <a:prstGeom prst="rect">
            <a:avLst/>
          </a:prstGeom>
        </p:spPr>
      </p:pic>
      <p:pic>
        <p:nvPicPr>
          <p:cNvPr id="7" name="Picture 6">
            <a:extLst>
              <a:ext uri="{FF2B5EF4-FFF2-40B4-BE49-F238E27FC236}">
                <a16:creationId xmlns:a16="http://schemas.microsoft.com/office/drawing/2014/main" id="{976AAD26-5B50-A4F0-2988-2036D27CAB95}"/>
              </a:ext>
            </a:extLst>
          </p:cNvPr>
          <p:cNvPicPr>
            <a:picLocks noChangeAspect="1"/>
          </p:cNvPicPr>
          <p:nvPr/>
        </p:nvPicPr>
        <p:blipFill>
          <a:blip r:embed="rId3"/>
          <a:stretch>
            <a:fillRect/>
          </a:stretch>
        </p:blipFill>
        <p:spPr>
          <a:xfrm>
            <a:off x="5874477" y="2549237"/>
            <a:ext cx="6317523" cy="4308765"/>
          </a:xfrm>
          <a:prstGeom prst="rect">
            <a:avLst/>
          </a:prstGeom>
        </p:spPr>
      </p:pic>
    </p:spTree>
    <p:extLst>
      <p:ext uri="{BB962C8B-B14F-4D97-AF65-F5344CB8AC3E}">
        <p14:creationId xmlns:p14="http://schemas.microsoft.com/office/powerpoint/2010/main" val="29184339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F6CDE-D3D5-7357-B89D-E1E4CD806AE1}"/>
              </a:ext>
            </a:extLst>
          </p:cNvPr>
          <p:cNvSpPr>
            <a:spLocks noGrp="1"/>
          </p:cNvSpPr>
          <p:nvPr>
            <p:ph type="title"/>
          </p:nvPr>
        </p:nvSpPr>
        <p:spPr>
          <a:xfrm>
            <a:off x="747541" y="157018"/>
            <a:ext cx="10353761" cy="1326321"/>
          </a:xfrm>
        </p:spPr>
        <p:txBody>
          <a:bodyPr>
            <a:normAutofit/>
          </a:bodyPr>
          <a:lstStyle/>
          <a:p>
            <a:r>
              <a:rPr lang="en-GB" sz="4000" dirty="0">
                <a:solidFill>
                  <a:srgbClr val="FFFF99"/>
                </a:solidFill>
              </a:rPr>
              <a:t>CAD MODEL</a:t>
            </a:r>
          </a:p>
        </p:txBody>
      </p:sp>
      <p:sp>
        <p:nvSpPr>
          <p:cNvPr id="3" name="Content Placeholder 2">
            <a:extLst>
              <a:ext uri="{FF2B5EF4-FFF2-40B4-BE49-F238E27FC236}">
                <a16:creationId xmlns:a16="http://schemas.microsoft.com/office/drawing/2014/main" id="{92076548-8D65-F720-0ECA-B9EB0171ABC3}"/>
              </a:ext>
            </a:extLst>
          </p:cNvPr>
          <p:cNvSpPr>
            <a:spLocks noGrp="1"/>
          </p:cNvSpPr>
          <p:nvPr>
            <p:ph idx="1"/>
          </p:nvPr>
        </p:nvSpPr>
        <p:spPr>
          <a:xfrm>
            <a:off x="-32328" y="1483339"/>
            <a:ext cx="12256655" cy="5260699"/>
          </a:xfrm>
        </p:spPr>
        <p:txBody>
          <a:bodyPr>
            <a:normAutofit/>
          </a:bodyPr>
          <a:lstStyle/>
          <a:p>
            <a:r>
              <a:rPr lang="en-GB" sz="2400" dirty="0"/>
              <a:t>We are trying to make CAD model of mount of all parts on top of the platform. In this 3D cad model, our main goal is create a space between components and platform. We choose the position of the components and make connection between platform and this 3D model. We use </a:t>
            </a:r>
            <a:r>
              <a:rPr lang="en-GB" sz="2400" dirty="0" err="1"/>
              <a:t>autocad</a:t>
            </a:r>
            <a:r>
              <a:rPr lang="en-GB" sz="2400" dirty="0"/>
              <a:t> to create this model.  </a:t>
            </a:r>
          </a:p>
          <a:p>
            <a:endParaRPr lang="en-GB" sz="2400" dirty="0"/>
          </a:p>
        </p:txBody>
      </p:sp>
      <p:pic>
        <p:nvPicPr>
          <p:cNvPr id="5" name="Picture 4">
            <a:extLst>
              <a:ext uri="{FF2B5EF4-FFF2-40B4-BE49-F238E27FC236}">
                <a16:creationId xmlns:a16="http://schemas.microsoft.com/office/drawing/2014/main" id="{D8EBE888-83B8-4C02-CAB4-AC0CAB5BC6C0}"/>
              </a:ext>
            </a:extLst>
          </p:cNvPr>
          <p:cNvPicPr>
            <a:picLocks noChangeAspect="1"/>
          </p:cNvPicPr>
          <p:nvPr/>
        </p:nvPicPr>
        <p:blipFill>
          <a:blip r:embed="rId2"/>
          <a:stretch>
            <a:fillRect/>
          </a:stretch>
        </p:blipFill>
        <p:spPr>
          <a:xfrm>
            <a:off x="-5324" y="3574473"/>
            <a:ext cx="6452306" cy="3283525"/>
          </a:xfrm>
          <a:prstGeom prst="rect">
            <a:avLst/>
          </a:prstGeom>
        </p:spPr>
      </p:pic>
      <p:pic>
        <p:nvPicPr>
          <p:cNvPr id="7" name="Picture 6">
            <a:extLst>
              <a:ext uri="{FF2B5EF4-FFF2-40B4-BE49-F238E27FC236}">
                <a16:creationId xmlns:a16="http://schemas.microsoft.com/office/drawing/2014/main" id="{0E63449E-7763-F3A9-ACC8-2233DB029B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46982" y="3574473"/>
            <a:ext cx="5745019" cy="3283525"/>
          </a:xfrm>
          <a:prstGeom prst="rect">
            <a:avLst/>
          </a:prstGeom>
        </p:spPr>
      </p:pic>
    </p:spTree>
    <p:extLst>
      <p:ext uri="{BB962C8B-B14F-4D97-AF65-F5344CB8AC3E}">
        <p14:creationId xmlns:p14="http://schemas.microsoft.com/office/powerpoint/2010/main" val="20134856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t="7786" b="7786"/>
          <a:stretch>
            <a:fillRect/>
          </a:stretch>
        </p:blipFill>
        <p:spPr>
          <a:xfrm>
            <a:off x="0" y="0"/>
            <a:ext cx="12192000" cy="6858000"/>
          </a:xfrm>
          <a:prstGeom prst="rect">
            <a:avLst/>
          </a:prstGeom>
        </p:spPr>
      </p:pic>
      <p:sp>
        <p:nvSpPr>
          <p:cNvPr id="4" name="Freeform 4"/>
          <p:cNvSpPr/>
          <p:nvPr/>
        </p:nvSpPr>
        <p:spPr>
          <a:xfrm>
            <a:off x="8610182" y="3869972"/>
            <a:ext cx="1523245" cy="1523245"/>
          </a:xfrm>
          <a:custGeom>
            <a:avLst/>
            <a:gdLst/>
            <a:ahLst/>
            <a:cxnLst/>
            <a:rect l="l" t="t" r="r" b="b"/>
            <a:pathLst>
              <a:path w="2284867" h="2284867">
                <a:moveTo>
                  <a:pt x="0" y="0"/>
                </a:moveTo>
                <a:lnTo>
                  <a:pt x="2284867" y="0"/>
                </a:lnTo>
                <a:lnTo>
                  <a:pt x="2284867" y="2284866"/>
                </a:lnTo>
                <a:lnTo>
                  <a:pt x="0" y="228486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TextBox 5"/>
          <p:cNvSpPr txBox="1"/>
          <p:nvPr/>
        </p:nvSpPr>
        <p:spPr>
          <a:xfrm>
            <a:off x="1191582" y="1555402"/>
            <a:ext cx="5671545" cy="998287"/>
          </a:xfrm>
          <a:prstGeom prst="rect">
            <a:avLst/>
          </a:prstGeom>
        </p:spPr>
        <p:txBody>
          <a:bodyPr lIns="0" tIns="0" rIns="0" bIns="0" rtlCol="0" anchor="t">
            <a:spAutoFit/>
          </a:bodyPr>
          <a:lstStyle/>
          <a:p>
            <a:pPr>
              <a:lnSpc>
                <a:spcPts val="8172"/>
              </a:lnSpc>
              <a:spcBef>
                <a:spcPct val="0"/>
              </a:spcBef>
            </a:pPr>
            <a:r>
              <a:rPr lang="en-US" sz="5837">
                <a:solidFill>
                  <a:srgbClr val="FFFFFF"/>
                </a:solidFill>
                <a:latin typeface="Poppins"/>
              </a:rPr>
              <a:t>Yolo</a:t>
            </a:r>
          </a:p>
        </p:txBody>
      </p:sp>
      <p:sp>
        <p:nvSpPr>
          <p:cNvPr id="6" name="TextBox 6"/>
          <p:cNvSpPr txBox="1"/>
          <p:nvPr/>
        </p:nvSpPr>
        <p:spPr>
          <a:xfrm>
            <a:off x="1191582" y="2421288"/>
            <a:ext cx="6757469" cy="999633"/>
          </a:xfrm>
          <a:prstGeom prst="rect">
            <a:avLst/>
          </a:prstGeom>
        </p:spPr>
        <p:txBody>
          <a:bodyPr lIns="0" tIns="0" rIns="0" bIns="0" rtlCol="0" anchor="t">
            <a:spAutoFit/>
          </a:bodyPr>
          <a:lstStyle/>
          <a:p>
            <a:pPr>
              <a:lnSpc>
                <a:spcPts val="8224"/>
              </a:lnSpc>
              <a:spcBef>
                <a:spcPct val="0"/>
              </a:spcBef>
            </a:pPr>
            <a:r>
              <a:rPr lang="en-US" sz="5874">
                <a:solidFill>
                  <a:srgbClr val="FFFFFF"/>
                </a:solidFill>
                <a:latin typeface="Poppins ExtraBold"/>
              </a:rPr>
              <a:t>Object Detection</a:t>
            </a:r>
          </a:p>
        </p:txBody>
      </p:sp>
      <p:sp>
        <p:nvSpPr>
          <p:cNvPr id="7" name="Freeform 7"/>
          <p:cNvSpPr/>
          <p:nvPr/>
        </p:nvSpPr>
        <p:spPr>
          <a:xfrm>
            <a:off x="685800" y="685800"/>
            <a:ext cx="364123" cy="364123"/>
          </a:xfrm>
          <a:custGeom>
            <a:avLst/>
            <a:gdLst/>
            <a:ahLst/>
            <a:cxnLst/>
            <a:rect l="l" t="t" r="r" b="b"/>
            <a:pathLst>
              <a:path w="546184" h="546184">
                <a:moveTo>
                  <a:pt x="0" y="0"/>
                </a:moveTo>
                <a:lnTo>
                  <a:pt x="546184" y="0"/>
                </a:lnTo>
                <a:lnTo>
                  <a:pt x="546184" y="546184"/>
                </a:lnTo>
                <a:lnTo>
                  <a:pt x="0" y="54618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8" name="Freeform 8"/>
          <p:cNvSpPr/>
          <p:nvPr/>
        </p:nvSpPr>
        <p:spPr>
          <a:xfrm>
            <a:off x="803824" y="785952"/>
            <a:ext cx="128077" cy="163819"/>
          </a:xfrm>
          <a:custGeom>
            <a:avLst/>
            <a:gdLst/>
            <a:ahLst/>
            <a:cxnLst/>
            <a:rect l="l" t="t" r="r" b="b"/>
            <a:pathLst>
              <a:path w="192115" h="245728">
                <a:moveTo>
                  <a:pt x="0" y="0"/>
                </a:moveTo>
                <a:lnTo>
                  <a:pt x="192115" y="0"/>
                </a:lnTo>
                <a:lnTo>
                  <a:pt x="192115" y="245728"/>
                </a:lnTo>
                <a:lnTo>
                  <a:pt x="0" y="245728"/>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9" name="TextBox 9"/>
          <p:cNvSpPr txBox="1"/>
          <p:nvPr/>
        </p:nvSpPr>
        <p:spPr>
          <a:xfrm>
            <a:off x="1191582" y="782772"/>
            <a:ext cx="3433264" cy="377091"/>
          </a:xfrm>
          <a:prstGeom prst="rect">
            <a:avLst/>
          </a:prstGeom>
        </p:spPr>
        <p:txBody>
          <a:bodyPr lIns="0" tIns="0" rIns="0" bIns="0" rtlCol="0" anchor="t">
            <a:spAutoFit/>
          </a:bodyPr>
          <a:lstStyle/>
          <a:p>
            <a:pPr>
              <a:lnSpc>
                <a:spcPts val="3079"/>
              </a:lnSpc>
              <a:spcBef>
                <a:spcPct val="0"/>
              </a:spcBef>
            </a:pPr>
            <a:r>
              <a:rPr lang="en-US" sz="2199">
                <a:solidFill>
                  <a:srgbClr val="FFFFFF"/>
                </a:solidFill>
                <a:latin typeface="Poppins Bold"/>
              </a:rPr>
              <a:t>GARBAGE ROBOT TEAM</a:t>
            </a:r>
          </a:p>
        </p:txBody>
      </p:sp>
      <p:sp>
        <p:nvSpPr>
          <p:cNvPr id="10" name="Freeform 10"/>
          <p:cNvSpPr/>
          <p:nvPr/>
        </p:nvSpPr>
        <p:spPr>
          <a:xfrm>
            <a:off x="8412352" y="2925530"/>
            <a:ext cx="634622" cy="634622"/>
          </a:xfrm>
          <a:custGeom>
            <a:avLst/>
            <a:gdLst/>
            <a:ahLst/>
            <a:cxnLst/>
            <a:rect l="l" t="t" r="r" b="b"/>
            <a:pathLst>
              <a:path w="951933" h="951933">
                <a:moveTo>
                  <a:pt x="0" y="0"/>
                </a:moveTo>
                <a:lnTo>
                  <a:pt x="951934" y="0"/>
                </a:lnTo>
                <a:lnTo>
                  <a:pt x="951934" y="951934"/>
                </a:lnTo>
                <a:lnTo>
                  <a:pt x="0" y="951934"/>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1" name="Freeform 11"/>
          <p:cNvSpPr/>
          <p:nvPr/>
        </p:nvSpPr>
        <p:spPr>
          <a:xfrm>
            <a:off x="8570674" y="-36837"/>
            <a:ext cx="3739350" cy="2721705"/>
          </a:xfrm>
          <a:custGeom>
            <a:avLst/>
            <a:gdLst/>
            <a:ahLst/>
            <a:cxnLst/>
            <a:rect l="l" t="t" r="r" b="b"/>
            <a:pathLst>
              <a:path w="5609025" h="4082557">
                <a:moveTo>
                  <a:pt x="0" y="0"/>
                </a:moveTo>
                <a:lnTo>
                  <a:pt x="5609026" y="0"/>
                </a:lnTo>
                <a:lnTo>
                  <a:pt x="5609026" y="4082557"/>
                </a:lnTo>
                <a:lnTo>
                  <a:pt x="0" y="4082557"/>
                </a:lnTo>
                <a:lnTo>
                  <a:pt x="0" y="0"/>
                </a:lnTo>
                <a:close/>
              </a:path>
            </a:pathLst>
          </a:custGeom>
          <a:blipFill>
            <a:blip r:embed="rId7"/>
            <a:stretch>
              <a:fillRect r="-800" b="-14946"/>
            </a:stretch>
          </a:blipFill>
        </p:spPr>
      </p:sp>
    </p:spTree>
  </p:cSld>
  <p:clrMapOvr>
    <a:masterClrMapping/>
  </p:clrMapOvr>
  <p:transition spd="slow">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89E6EA-3AF0-C47E-96C6-6DCA0A97631C}"/>
              </a:ext>
            </a:extLst>
          </p:cNvPr>
          <p:cNvSpPr>
            <a:spLocks noGrp="1"/>
          </p:cNvSpPr>
          <p:nvPr>
            <p:ph idx="1"/>
          </p:nvPr>
        </p:nvSpPr>
        <p:spPr>
          <a:xfrm>
            <a:off x="0" y="0"/>
            <a:ext cx="12192000" cy="6858000"/>
          </a:xfrm>
        </p:spPr>
        <p:txBody>
          <a:bodyPr>
            <a:normAutofit fontScale="97500"/>
          </a:bodyPr>
          <a:lstStyle/>
          <a:p>
            <a:endParaRPr lang="en-GB"/>
          </a:p>
        </p:txBody>
      </p:sp>
      <p:pic>
        <p:nvPicPr>
          <p:cNvPr id="8" name="Picture 7">
            <a:extLst>
              <a:ext uri="{FF2B5EF4-FFF2-40B4-BE49-F238E27FC236}">
                <a16:creationId xmlns:a16="http://schemas.microsoft.com/office/drawing/2014/main" id="{C64B3F3A-624D-B7B2-4DF5-446AF12E59B6}"/>
              </a:ext>
            </a:extLst>
          </p:cNvPr>
          <p:cNvPicPr>
            <a:picLocks noChangeAspect="1"/>
          </p:cNvPicPr>
          <p:nvPr/>
        </p:nvPicPr>
        <p:blipFill>
          <a:blip r:embed="rId2"/>
          <a:stretch>
            <a:fillRect/>
          </a:stretch>
        </p:blipFill>
        <p:spPr>
          <a:xfrm>
            <a:off x="7589" y="0"/>
            <a:ext cx="12176821" cy="6858000"/>
          </a:xfrm>
          <a:prstGeom prst="rect">
            <a:avLst/>
          </a:prstGeom>
        </p:spPr>
      </p:pic>
    </p:spTree>
    <p:extLst>
      <p:ext uri="{BB962C8B-B14F-4D97-AF65-F5344CB8AC3E}">
        <p14:creationId xmlns:p14="http://schemas.microsoft.com/office/powerpoint/2010/main" val="24291419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2FDD60B6-FDE8-C300-1074-5631269195E8}"/>
              </a:ext>
            </a:extLst>
          </p:cNvPr>
          <p:cNvPicPr>
            <a:picLocks noGrp="1" noChangeAspect="1"/>
          </p:cNvPicPr>
          <p:nvPr>
            <p:ph idx="1"/>
          </p:nvPr>
        </p:nvPicPr>
        <p:blipFill>
          <a:blip r:embed="rId2"/>
          <a:stretch>
            <a:fillRect/>
          </a:stretch>
        </p:blipFill>
        <p:spPr>
          <a:xfrm>
            <a:off x="10093" y="0"/>
            <a:ext cx="12171814" cy="6858000"/>
          </a:xfrm>
        </p:spPr>
      </p:pic>
      <p:sp>
        <p:nvSpPr>
          <p:cNvPr id="4" name="TextBox 13">
            <a:extLst>
              <a:ext uri="{FF2B5EF4-FFF2-40B4-BE49-F238E27FC236}">
                <a16:creationId xmlns:a16="http://schemas.microsoft.com/office/drawing/2014/main" id="{39A4DCB3-ADFB-59BC-F468-FA0A5C550AB1}"/>
              </a:ext>
            </a:extLst>
          </p:cNvPr>
          <p:cNvSpPr txBox="1"/>
          <p:nvPr/>
        </p:nvSpPr>
        <p:spPr>
          <a:xfrm>
            <a:off x="867861" y="5445381"/>
            <a:ext cx="64040" cy="377091"/>
          </a:xfrm>
          <a:prstGeom prst="rect">
            <a:avLst/>
          </a:prstGeom>
        </p:spPr>
        <p:txBody>
          <a:bodyPr wrap="square" lIns="0" tIns="0" rIns="0" bIns="0" rtlCol="0" anchor="t">
            <a:spAutoFit/>
          </a:bodyPr>
          <a:lstStyle/>
          <a:p>
            <a:pPr>
              <a:lnSpc>
                <a:spcPts val="3079"/>
              </a:lnSpc>
              <a:spcBef>
                <a:spcPct val="0"/>
              </a:spcBef>
            </a:pPr>
            <a:endParaRPr lang="en-US" sz="2199" dirty="0">
              <a:solidFill>
                <a:srgbClr val="FFFFFF"/>
              </a:solidFill>
              <a:latin typeface="Poppins Bold"/>
            </a:endParaRPr>
          </a:p>
        </p:txBody>
      </p:sp>
      <p:sp>
        <p:nvSpPr>
          <p:cNvPr id="5" name="TextBox 13">
            <a:extLst>
              <a:ext uri="{FF2B5EF4-FFF2-40B4-BE49-F238E27FC236}">
                <a16:creationId xmlns:a16="http://schemas.microsoft.com/office/drawing/2014/main" id="{48651DDF-3B9C-0396-AB28-F45366B712E7}"/>
              </a:ext>
            </a:extLst>
          </p:cNvPr>
          <p:cNvSpPr txBox="1"/>
          <p:nvPr/>
        </p:nvSpPr>
        <p:spPr>
          <a:xfrm>
            <a:off x="1020261" y="5597781"/>
            <a:ext cx="64040" cy="377091"/>
          </a:xfrm>
          <a:prstGeom prst="rect">
            <a:avLst/>
          </a:prstGeom>
        </p:spPr>
        <p:txBody>
          <a:bodyPr wrap="square" lIns="0" tIns="0" rIns="0" bIns="0" rtlCol="0" anchor="t">
            <a:spAutoFit/>
          </a:bodyPr>
          <a:lstStyle/>
          <a:p>
            <a:pPr>
              <a:lnSpc>
                <a:spcPts val="3079"/>
              </a:lnSpc>
              <a:spcBef>
                <a:spcPct val="0"/>
              </a:spcBef>
            </a:pPr>
            <a:endParaRPr lang="en-US" sz="2199" dirty="0">
              <a:solidFill>
                <a:srgbClr val="FFFFFF"/>
              </a:solidFill>
              <a:latin typeface="Poppins Bold"/>
            </a:endParaRPr>
          </a:p>
        </p:txBody>
      </p:sp>
    </p:spTree>
    <p:extLst>
      <p:ext uri="{BB962C8B-B14F-4D97-AF65-F5344CB8AC3E}">
        <p14:creationId xmlns:p14="http://schemas.microsoft.com/office/powerpoint/2010/main" val="14179425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89E6EA-3AF0-C47E-96C6-6DCA0A97631C}"/>
              </a:ext>
            </a:extLst>
          </p:cNvPr>
          <p:cNvSpPr>
            <a:spLocks noGrp="1"/>
          </p:cNvSpPr>
          <p:nvPr>
            <p:ph idx="1"/>
          </p:nvPr>
        </p:nvSpPr>
        <p:spPr>
          <a:xfrm>
            <a:off x="0" y="0"/>
            <a:ext cx="12192000" cy="6858000"/>
          </a:xfrm>
        </p:spPr>
        <p:txBody>
          <a:bodyPr>
            <a:normAutofit fontScale="97500"/>
          </a:bodyPr>
          <a:lstStyle/>
          <a:p>
            <a:endParaRPr lang="en-GB"/>
          </a:p>
        </p:txBody>
      </p:sp>
      <p:pic>
        <p:nvPicPr>
          <p:cNvPr id="3" name="Picture 2">
            <a:extLst>
              <a:ext uri="{FF2B5EF4-FFF2-40B4-BE49-F238E27FC236}">
                <a16:creationId xmlns:a16="http://schemas.microsoft.com/office/drawing/2014/main" id="{30DC35E1-2A80-8B6B-9C02-9B91D16D9D82}"/>
              </a:ext>
            </a:extLst>
          </p:cNvPr>
          <p:cNvPicPr>
            <a:picLocks noChangeAspect="1"/>
          </p:cNvPicPr>
          <p:nvPr/>
        </p:nvPicPr>
        <p:blipFill>
          <a:blip r:embed="rId2"/>
          <a:stretch>
            <a:fillRect/>
          </a:stretch>
        </p:blipFill>
        <p:spPr>
          <a:xfrm>
            <a:off x="27214" y="0"/>
            <a:ext cx="12137571" cy="6858000"/>
          </a:xfrm>
          <a:prstGeom prst="rect">
            <a:avLst/>
          </a:prstGeom>
        </p:spPr>
      </p:pic>
    </p:spTree>
    <p:extLst>
      <p:ext uri="{BB962C8B-B14F-4D97-AF65-F5344CB8AC3E}">
        <p14:creationId xmlns:p14="http://schemas.microsoft.com/office/powerpoint/2010/main" val="2206259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89E6EA-3AF0-C47E-96C6-6DCA0A97631C}"/>
              </a:ext>
            </a:extLst>
          </p:cNvPr>
          <p:cNvSpPr>
            <a:spLocks noGrp="1"/>
          </p:cNvSpPr>
          <p:nvPr>
            <p:ph idx="1"/>
          </p:nvPr>
        </p:nvSpPr>
        <p:spPr>
          <a:xfrm>
            <a:off x="0" y="0"/>
            <a:ext cx="12192000" cy="6858000"/>
          </a:xfrm>
        </p:spPr>
        <p:txBody>
          <a:bodyPr>
            <a:normAutofit fontScale="97500"/>
          </a:bodyPr>
          <a:lstStyle/>
          <a:p>
            <a:endParaRPr lang="en-GB"/>
          </a:p>
        </p:txBody>
      </p:sp>
      <p:pic>
        <p:nvPicPr>
          <p:cNvPr id="3" name="Picture 2">
            <a:extLst>
              <a:ext uri="{FF2B5EF4-FFF2-40B4-BE49-F238E27FC236}">
                <a16:creationId xmlns:a16="http://schemas.microsoft.com/office/drawing/2014/main" id="{59EE954A-33E7-3D71-1077-409E8F62D219}"/>
              </a:ext>
            </a:extLst>
          </p:cNvPr>
          <p:cNvPicPr>
            <a:picLocks noChangeAspect="1"/>
          </p:cNvPicPr>
          <p:nvPr/>
        </p:nvPicPr>
        <p:blipFill>
          <a:blip r:embed="rId2"/>
          <a:stretch>
            <a:fillRect/>
          </a:stretch>
        </p:blipFill>
        <p:spPr>
          <a:xfrm>
            <a:off x="23718" y="0"/>
            <a:ext cx="12144564" cy="6858000"/>
          </a:xfrm>
          <a:prstGeom prst="rect">
            <a:avLst/>
          </a:prstGeom>
        </p:spPr>
      </p:pic>
    </p:spTree>
    <p:extLst>
      <p:ext uri="{BB962C8B-B14F-4D97-AF65-F5344CB8AC3E}">
        <p14:creationId xmlns:p14="http://schemas.microsoft.com/office/powerpoint/2010/main" val="32641208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89E6EA-3AF0-C47E-96C6-6DCA0A97631C}"/>
              </a:ext>
            </a:extLst>
          </p:cNvPr>
          <p:cNvSpPr>
            <a:spLocks noGrp="1"/>
          </p:cNvSpPr>
          <p:nvPr>
            <p:ph idx="1"/>
          </p:nvPr>
        </p:nvSpPr>
        <p:spPr>
          <a:xfrm>
            <a:off x="0" y="0"/>
            <a:ext cx="12192000" cy="6858000"/>
          </a:xfrm>
        </p:spPr>
        <p:txBody>
          <a:bodyPr>
            <a:normAutofit fontScale="97500"/>
          </a:bodyPr>
          <a:lstStyle/>
          <a:p>
            <a:endParaRPr lang="en-GB"/>
          </a:p>
        </p:txBody>
      </p:sp>
      <p:pic>
        <p:nvPicPr>
          <p:cNvPr id="3" name="Picture 2">
            <a:extLst>
              <a:ext uri="{FF2B5EF4-FFF2-40B4-BE49-F238E27FC236}">
                <a16:creationId xmlns:a16="http://schemas.microsoft.com/office/drawing/2014/main" id="{3E1CBADC-0E4D-88C5-801F-F38772D3C908}"/>
              </a:ext>
            </a:extLst>
          </p:cNvPr>
          <p:cNvPicPr>
            <a:picLocks noChangeAspect="1"/>
          </p:cNvPicPr>
          <p:nvPr/>
        </p:nvPicPr>
        <p:blipFill>
          <a:blip r:embed="rId2"/>
          <a:stretch>
            <a:fillRect/>
          </a:stretch>
        </p:blipFill>
        <p:spPr>
          <a:xfrm>
            <a:off x="17732" y="0"/>
            <a:ext cx="12156535" cy="6858000"/>
          </a:xfrm>
          <a:prstGeom prst="rect">
            <a:avLst/>
          </a:prstGeom>
        </p:spPr>
      </p:pic>
    </p:spTree>
    <p:extLst>
      <p:ext uri="{BB962C8B-B14F-4D97-AF65-F5344CB8AC3E}">
        <p14:creationId xmlns:p14="http://schemas.microsoft.com/office/powerpoint/2010/main" val="37724655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89E6EA-3AF0-C47E-96C6-6DCA0A97631C}"/>
              </a:ext>
            </a:extLst>
          </p:cNvPr>
          <p:cNvSpPr>
            <a:spLocks noGrp="1"/>
          </p:cNvSpPr>
          <p:nvPr>
            <p:ph idx="1"/>
          </p:nvPr>
        </p:nvSpPr>
        <p:spPr>
          <a:xfrm>
            <a:off x="0" y="0"/>
            <a:ext cx="12192000" cy="6858000"/>
          </a:xfrm>
        </p:spPr>
        <p:txBody>
          <a:bodyPr>
            <a:normAutofit fontScale="97500"/>
          </a:bodyPr>
          <a:lstStyle/>
          <a:p>
            <a:endParaRPr lang="en-GB"/>
          </a:p>
        </p:txBody>
      </p:sp>
      <p:pic>
        <p:nvPicPr>
          <p:cNvPr id="3" name="Picture 2">
            <a:extLst>
              <a:ext uri="{FF2B5EF4-FFF2-40B4-BE49-F238E27FC236}">
                <a16:creationId xmlns:a16="http://schemas.microsoft.com/office/drawing/2014/main" id="{84C9ABE6-94C1-E7D4-B8C7-8E46124F9646}"/>
              </a:ext>
            </a:extLst>
          </p:cNvPr>
          <p:cNvPicPr>
            <a:picLocks noChangeAspect="1"/>
          </p:cNvPicPr>
          <p:nvPr/>
        </p:nvPicPr>
        <p:blipFill>
          <a:blip r:embed="rId2"/>
          <a:stretch>
            <a:fillRect/>
          </a:stretch>
        </p:blipFill>
        <p:spPr>
          <a:xfrm>
            <a:off x="19176" y="0"/>
            <a:ext cx="12153648" cy="6858000"/>
          </a:xfrm>
          <a:prstGeom prst="rect">
            <a:avLst/>
          </a:prstGeom>
        </p:spPr>
      </p:pic>
    </p:spTree>
    <p:extLst>
      <p:ext uri="{BB962C8B-B14F-4D97-AF65-F5344CB8AC3E}">
        <p14:creationId xmlns:p14="http://schemas.microsoft.com/office/powerpoint/2010/main" val="18313620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89E6EA-3AF0-C47E-96C6-6DCA0A97631C}"/>
              </a:ext>
            </a:extLst>
          </p:cNvPr>
          <p:cNvSpPr>
            <a:spLocks noGrp="1"/>
          </p:cNvSpPr>
          <p:nvPr>
            <p:ph idx="1"/>
          </p:nvPr>
        </p:nvSpPr>
        <p:spPr>
          <a:xfrm>
            <a:off x="0" y="0"/>
            <a:ext cx="12192000" cy="6858000"/>
          </a:xfrm>
        </p:spPr>
        <p:txBody>
          <a:bodyPr>
            <a:normAutofit fontScale="97500"/>
          </a:bodyPr>
          <a:lstStyle/>
          <a:p>
            <a:endParaRPr lang="en-GB"/>
          </a:p>
        </p:txBody>
      </p:sp>
      <p:pic>
        <p:nvPicPr>
          <p:cNvPr id="3" name="Picture 2">
            <a:extLst>
              <a:ext uri="{FF2B5EF4-FFF2-40B4-BE49-F238E27FC236}">
                <a16:creationId xmlns:a16="http://schemas.microsoft.com/office/drawing/2014/main" id="{B56EBA5B-79B2-1D2A-0EA0-4A827C497B20}"/>
              </a:ext>
            </a:extLst>
          </p:cNvPr>
          <p:cNvPicPr>
            <a:picLocks noChangeAspect="1"/>
          </p:cNvPicPr>
          <p:nvPr/>
        </p:nvPicPr>
        <p:blipFill>
          <a:blip r:embed="rId2"/>
          <a:stretch>
            <a:fillRect/>
          </a:stretch>
        </p:blipFill>
        <p:spPr>
          <a:xfrm>
            <a:off x="0" y="11064"/>
            <a:ext cx="12192000" cy="6835872"/>
          </a:xfrm>
          <a:prstGeom prst="rect">
            <a:avLst/>
          </a:prstGeom>
        </p:spPr>
      </p:pic>
    </p:spTree>
    <p:extLst>
      <p:ext uri="{BB962C8B-B14F-4D97-AF65-F5344CB8AC3E}">
        <p14:creationId xmlns:p14="http://schemas.microsoft.com/office/powerpoint/2010/main" val="40439404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89E6EA-3AF0-C47E-96C6-6DCA0A97631C}"/>
              </a:ext>
            </a:extLst>
          </p:cNvPr>
          <p:cNvSpPr>
            <a:spLocks noGrp="1"/>
          </p:cNvSpPr>
          <p:nvPr>
            <p:ph idx="1"/>
          </p:nvPr>
        </p:nvSpPr>
        <p:spPr>
          <a:xfrm>
            <a:off x="0" y="0"/>
            <a:ext cx="12192000" cy="6858000"/>
          </a:xfrm>
        </p:spPr>
        <p:txBody>
          <a:bodyPr>
            <a:normAutofit fontScale="97500"/>
          </a:bodyPr>
          <a:lstStyle/>
          <a:p>
            <a:endParaRPr lang="en-GB"/>
          </a:p>
        </p:txBody>
      </p:sp>
      <p:pic>
        <p:nvPicPr>
          <p:cNvPr id="3" name="Picture 2">
            <a:extLst>
              <a:ext uri="{FF2B5EF4-FFF2-40B4-BE49-F238E27FC236}">
                <a16:creationId xmlns:a16="http://schemas.microsoft.com/office/drawing/2014/main" id="{5A7FD4DB-E6D6-B7F7-4C81-AC5929DEFD61}"/>
              </a:ext>
            </a:extLst>
          </p:cNvPr>
          <p:cNvPicPr>
            <a:picLocks noChangeAspect="1"/>
          </p:cNvPicPr>
          <p:nvPr/>
        </p:nvPicPr>
        <p:blipFill>
          <a:blip r:embed="rId2"/>
          <a:stretch>
            <a:fillRect/>
          </a:stretch>
        </p:blipFill>
        <p:spPr>
          <a:xfrm>
            <a:off x="0" y="853"/>
            <a:ext cx="12192000" cy="6856293"/>
          </a:xfrm>
          <a:prstGeom prst="rect">
            <a:avLst/>
          </a:prstGeom>
        </p:spPr>
      </p:pic>
    </p:spTree>
    <p:extLst>
      <p:ext uri="{BB962C8B-B14F-4D97-AF65-F5344CB8AC3E}">
        <p14:creationId xmlns:p14="http://schemas.microsoft.com/office/powerpoint/2010/main" val="1220687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89E6EA-3AF0-C47E-96C6-6DCA0A97631C}"/>
              </a:ext>
            </a:extLst>
          </p:cNvPr>
          <p:cNvSpPr>
            <a:spLocks noGrp="1"/>
          </p:cNvSpPr>
          <p:nvPr>
            <p:ph idx="1"/>
          </p:nvPr>
        </p:nvSpPr>
        <p:spPr>
          <a:xfrm>
            <a:off x="0" y="0"/>
            <a:ext cx="12192000" cy="6858000"/>
          </a:xfrm>
        </p:spPr>
        <p:txBody>
          <a:bodyPr>
            <a:normAutofit fontScale="97500"/>
          </a:bodyPr>
          <a:lstStyle/>
          <a:p>
            <a:endParaRPr lang="en-GB"/>
          </a:p>
        </p:txBody>
      </p:sp>
      <p:pic>
        <p:nvPicPr>
          <p:cNvPr id="3" name="Picture 2">
            <a:extLst>
              <a:ext uri="{FF2B5EF4-FFF2-40B4-BE49-F238E27FC236}">
                <a16:creationId xmlns:a16="http://schemas.microsoft.com/office/drawing/2014/main" id="{84BEFF2E-D5DB-43EC-103C-D6AFFFE0E6B6}"/>
              </a:ext>
            </a:extLst>
          </p:cNvPr>
          <p:cNvPicPr>
            <a:picLocks noChangeAspect="1"/>
          </p:cNvPicPr>
          <p:nvPr/>
        </p:nvPicPr>
        <p:blipFill>
          <a:blip r:embed="rId2"/>
          <a:stretch>
            <a:fillRect/>
          </a:stretch>
        </p:blipFill>
        <p:spPr>
          <a:xfrm>
            <a:off x="0" y="5406"/>
            <a:ext cx="12192000" cy="6847187"/>
          </a:xfrm>
          <a:prstGeom prst="rect">
            <a:avLst/>
          </a:prstGeom>
        </p:spPr>
      </p:pic>
    </p:spTree>
    <p:extLst>
      <p:ext uri="{BB962C8B-B14F-4D97-AF65-F5344CB8AC3E}">
        <p14:creationId xmlns:p14="http://schemas.microsoft.com/office/powerpoint/2010/main" val="19617400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89E6EA-3AF0-C47E-96C6-6DCA0A97631C}"/>
              </a:ext>
            </a:extLst>
          </p:cNvPr>
          <p:cNvSpPr>
            <a:spLocks noGrp="1"/>
          </p:cNvSpPr>
          <p:nvPr>
            <p:ph idx="1"/>
          </p:nvPr>
        </p:nvSpPr>
        <p:spPr>
          <a:xfrm>
            <a:off x="0" y="0"/>
            <a:ext cx="12192000" cy="6858000"/>
          </a:xfrm>
        </p:spPr>
        <p:txBody>
          <a:bodyPr>
            <a:normAutofit fontScale="97500"/>
          </a:bodyPr>
          <a:lstStyle/>
          <a:p>
            <a:endParaRPr lang="en-GB"/>
          </a:p>
        </p:txBody>
      </p:sp>
      <p:pic>
        <p:nvPicPr>
          <p:cNvPr id="3" name="Picture 2">
            <a:extLst>
              <a:ext uri="{FF2B5EF4-FFF2-40B4-BE49-F238E27FC236}">
                <a16:creationId xmlns:a16="http://schemas.microsoft.com/office/drawing/2014/main" id="{305309C0-7D35-60EF-7864-FEA393EB1D95}"/>
              </a:ext>
            </a:extLst>
          </p:cNvPr>
          <p:cNvPicPr>
            <a:picLocks noChangeAspect="1"/>
          </p:cNvPicPr>
          <p:nvPr/>
        </p:nvPicPr>
        <p:blipFill>
          <a:blip r:embed="rId2"/>
          <a:stretch>
            <a:fillRect/>
          </a:stretch>
        </p:blipFill>
        <p:spPr>
          <a:xfrm>
            <a:off x="0" y="14511"/>
            <a:ext cx="12192000" cy="6828977"/>
          </a:xfrm>
          <a:prstGeom prst="rect">
            <a:avLst/>
          </a:prstGeom>
        </p:spPr>
      </p:pic>
    </p:spTree>
    <p:extLst>
      <p:ext uri="{BB962C8B-B14F-4D97-AF65-F5344CB8AC3E}">
        <p14:creationId xmlns:p14="http://schemas.microsoft.com/office/powerpoint/2010/main" val="23774929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89E6EA-3AF0-C47E-96C6-6DCA0A97631C}"/>
              </a:ext>
            </a:extLst>
          </p:cNvPr>
          <p:cNvSpPr>
            <a:spLocks noGrp="1"/>
          </p:cNvSpPr>
          <p:nvPr>
            <p:ph idx="1"/>
          </p:nvPr>
        </p:nvSpPr>
        <p:spPr>
          <a:xfrm>
            <a:off x="0" y="0"/>
            <a:ext cx="12192000" cy="6858000"/>
          </a:xfrm>
        </p:spPr>
        <p:txBody>
          <a:bodyPr>
            <a:normAutofit fontScale="97500"/>
          </a:bodyPr>
          <a:lstStyle/>
          <a:p>
            <a:endParaRPr lang="en-GB"/>
          </a:p>
        </p:txBody>
      </p:sp>
      <p:pic>
        <p:nvPicPr>
          <p:cNvPr id="3" name="Picture 2">
            <a:extLst>
              <a:ext uri="{FF2B5EF4-FFF2-40B4-BE49-F238E27FC236}">
                <a16:creationId xmlns:a16="http://schemas.microsoft.com/office/drawing/2014/main" id="{51F904CA-64CB-E875-4185-FD6E7C96F931}"/>
              </a:ext>
            </a:extLst>
          </p:cNvPr>
          <p:cNvPicPr>
            <a:picLocks noChangeAspect="1"/>
          </p:cNvPicPr>
          <p:nvPr/>
        </p:nvPicPr>
        <p:blipFill>
          <a:blip r:embed="rId2"/>
          <a:stretch>
            <a:fillRect/>
          </a:stretch>
        </p:blipFill>
        <p:spPr>
          <a:xfrm>
            <a:off x="4053" y="0"/>
            <a:ext cx="12183894" cy="6858000"/>
          </a:xfrm>
          <a:prstGeom prst="rect">
            <a:avLst/>
          </a:prstGeom>
        </p:spPr>
      </p:pic>
    </p:spTree>
    <p:extLst>
      <p:ext uri="{BB962C8B-B14F-4D97-AF65-F5344CB8AC3E}">
        <p14:creationId xmlns:p14="http://schemas.microsoft.com/office/powerpoint/2010/main" val="19159955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89E6EA-3AF0-C47E-96C6-6DCA0A97631C}"/>
              </a:ext>
            </a:extLst>
          </p:cNvPr>
          <p:cNvSpPr>
            <a:spLocks noGrp="1"/>
          </p:cNvSpPr>
          <p:nvPr>
            <p:ph idx="1"/>
          </p:nvPr>
        </p:nvSpPr>
        <p:spPr>
          <a:xfrm>
            <a:off x="0" y="0"/>
            <a:ext cx="12192000" cy="6858000"/>
          </a:xfrm>
        </p:spPr>
        <p:txBody>
          <a:bodyPr>
            <a:normAutofit fontScale="97500"/>
          </a:bodyPr>
          <a:lstStyle/>
          <a:p>
            <a:endParaRPr lang="en-GB"/>
          </a:p>
        </p:txBody>
      </p:sp>
      <p:pic>
        <p:nvPicPr>
          <p:cNvPr id="3" name="Picture 2">
            <a:extLst>
              <a:ext uri="{FF2B5EF4-FFF2-40B4-BE49-F238E27FC236}">
                <a16:creationId xmlns:a16="http://schemas.microsoft.com/office/drawing/2014/main" id="{071D79CF-3AE7-A9B1-3B70-B6877F7CD112}"/>
              </a:ext>
            </a:extLst>
          </p:cNvPr>
          <p:cNvPicPr>
            <a:picLocks noChangeAspect="1"/>
          </p:cNvPicPr>
          <p:nvPr/>
        </p:nvPicPr>
        <p:blipFill>
          <a:blip r:embed="rId2"/>
          <a:stretch>
            <a:fillRect/>
          </a:stretch>
        </p:blipFill>
        <p:spPr>
          <a:xfrm>
            <a:off x="0" y="3412"/>
            <a:ext cx="12192000" cy="6851176"/>
          </a:xfrm>
          <a:prstGeom prst="rect">
            <a:avLst/>
          </a:prstGeom>
        </p:spPr>
      </p:pic>
    </p:spTree>
    <p:extLst>
      <p:ext uri="{BB962C8B-B14F-4D97-AF65-F5344CB8AC3E}">
        <p14:creationId xmlns:p14="http://schemas.microsoft.com/office/powerpoint/2010/main" val="848818502"/>
      </p:ext>
    </p:extLst>
  </p:cSld>
  <p:clrMapOvr>
    <a:masterClrMapping/>
  </p:clrMapOvr>
  <mc:AlternateContent xmlns:mc="http://schemas.openxmlformats.org/markup-compatibility/2006">
    <mc:Choice xmlns:p14="http://schemas.microsoft.com/office/powerpoint/2010/main" Requires="p14">
      <p:transition spd="slow" p14:dur="1250">
        <p:circle/>
      </p:transition>
    </mc:Choice>
    <mc:Fallback>
      <p:transition spd="slow">
        <p:circl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89E6EA-3AF0-C47E-96C6-6DCA0A97631C}"/>
              </a:ext>
            </a:extLst>
          </p:cNvPr>
          <p:cNvSpPr>
            <a:spLocks noGrp="1"/>
          </p:cNvSpPr>
          <p:nvPr>
            <p:ph idx="1"/>
          </p:nvPr>
        </p:nvSpPr>
        <p:spPr>
          <a:xfrm>
            <a:off x="0" y="0"/>
            <a:ext cx="12192000" cy="6858000"/>
          </a:xfrm>
        </p:spPr>
        <p:txBody>
          <a:bodyPr>
            <a:normAutofit fontScale="97500"/>
          </a:bodyPr>
          <a:lstStyle/>
          <a:p>
            <a:endParaRPr lang="en-GB"/>
          </a:p>
        </p:txBody>
      </p:sp>
      <p:pic>
        <p:nvPicPr>
          <p:cNvPr id="3" name="Picture 2">
            <a:extLst>
              <a:ext uri="{FF2B5EF4-FFF2-40B4-BE49-F238E27FC236}">
                <a16:creationId xmlns:a16="http://schemas.microsoft.com/office/drawing/2014/main" id="{338EB3B1-90C7-1E14-8ACB-ECB03EE13FB1}"/>
              </a:ext>
            </a:extLst>
          </p:cNvPr>
          <p:cNvPicPr>
            <a:picLocks noChangeAspect="1"/>
          </p:cNvPicPr>
          <p:nvPr/>
        </p:nvPicPr>
        <p:blipFill>
          <a:blip r:embed="rId2"/>
          <a:stretch>
            <a:fillRect/>
          </a:stretch>
        </p:blipFill>
        <p:spPr>
          <a:xfrm>
            <a:off x="0" y="7961"/>
            <a:ext cx="12192000" cy="6842078"/>
          </a:xfrm>
          <a:prstGeom prst="rect">
            <a:avLst/>
          </a:prstGeom>
        </p:spPr>
      </p:pic>
    </p:spTree>
    <p:extLst>
      <p:ext uri="{BB962C8B-B14F-4D97-AF65-F5344CB8AC3E}">
        <p14:creationId xmlns:p14="http://schemas.microsoft.com/office/powerpoint/2010/main" val="1289407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89E6EA-3AF0-C47E-96C6-6DCA0A97631C}"/>
              </a:ext>
            </a:extLst>
          </p:cNvPr>
          <p:cNvSpPr>
            <a:spLocks noGrp="1"/>
          </p:cNvSpPr>
          <p:nvPr>
            <p:ph idx="1"/>
          </p:nvPr>
        </p:nvSpPr>
        <p:spPr>
          <a:xfrm>
            <a:off x="0" y="0"/>
            <a:ext cx="12192000" cy="6858000"/>
          </a:xfrm>
        </p:spPr>
        <p:txBody>
          <a:bodyPr>
            <a:normAutofit fontScale="97500"/>
          </a:bodyPr>
          <a:lstStyle/>
          <a:p>
            <a:endParaRPr lang="en-GB"/>
          </a:p>
        </p:txBody>
      </p:sp>
      <p:pic>
        <p:nvPicPr>
          <p:cNvPr id="5" name="Picture 4">
            <a:extLst>
              <a:ext uri="{FF2B5EF4-FFF2-40B4-BE49-F238E27FC236}">
                <a16:creationId xmlns:a16="http://schemas.microsoft.com/office/drawing/2014/main" id="{7463CB8E-F9B4-6B94-67B2-0791719F2DAD}"/>
              </a:ext>
            </a:extLst>
          </p:cNvPr>
          <p:cNvPicPr>
            <a:picLocks noChangeAspect="1"/>
          </p:cNvPicPr>
          <p:nvPr/>
        </p:nvPicPr>
        <p:blipFill>
          <a:blip r:embed="rId2"/>
          <a:stretch>
            <a:fillRect/>
          </a:stretch>
        </p:blipFill>
        <p:spPr>
          <a:xfrm>
            <a:off x="0" y="853"/>
            <a:ext cx="12192000" cy="6856293"/>
          </a:xfrm>
          <a:prstGeom prst="rect">
            <a:avLst/>
          </a:prstGeom>
        </p:spPr>
      </p:pic>
    </p:spTree>
    <p:extLst>
      <p:ext uri="{BB962C8B-B14F-4D97-AF65-F5344CB8AC3E}">
        <p14:creationId xmlns:p14="http://schemas.microsoft.com/office/powerpoint/2010/main" val="1239575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89E6EA-3AF0-C47E-96C6-6DCA0A97631C}"/>
              </a:ext>
            </a:extLst>
          </p:cNvPr>
          <p:cNvSpPr>
            <a:spLocks noGrp="1"/>
          </p:cNvSpPr>
          <p:nvPr>
            <p:ph idx="1"/>
          </p:nvPr>
        </p:nvSpPr>
        <p:spPr>
          <a:xfrm>
            <a:off x="0" y="0"/>
            <a:ext cx="12192000" cy="6858000"/>
          </a:xfrm>
        </p:spPr>
        <p:txBody>
          <a:bodyPr>
            <a:normAutofit fontScale="97500"/>
          </a:bodyPr>
          <a:lstStyle/>
          <a:p>
            <a:endParaRPr lang="en-GB"/>
          </a:p>
        </p:txBody>
      </p:sp>
      <p:pic>
        <p:nvPicPr>
          <p:cNvPr id="3" name="Picture 2">
            <a:extLst>
              <a:ext uri="{FF2B5EF4-FFF2-40B4-BE49-F238E27FC236}">
                <a16:creationId xmlns:a16="http://schemas.microsoft.com/office/drawing/2014/main" id="{03C56B21-E5F0-48F0-3896-781A198FBE08}"/>
              </a:ext>
            </a:extLst>
          </p:cNvPr>
          <p:cNvPicPr>
            <a:picLocks noChangeAspect="1"/>
          </p:cNvPicPr>
          <p:nvPr/>
        </p:nvPicPr>
        <p:blipFill>
          <a:blip r:embed="rId2"/>
          <a:stretch>
            <a:fillRect/>
          </a:stretch>
        </p:blipFill>
        <p:spPr>
          <a:xfrm>
            <a:off x="0" y="853"/>
            <a:ext cx="12192000" cy="6856293"/>
          </a:xfrm>
          <a:prstGeom prst="rect">
            <a:avLst/>
          </a:prstGeom>
        </p:spPr>
      </p:pic>
    </p:spTree>
    <p:extLst>
      <p:ext uri="{BB962C8B-B14F-4D97-AF65-F5344CB8AC3E}">
        <p14:creationId xmlns:p14="http://schemas.microsoft.com/office/powerpoint/2010/main" val="18214146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89E6EA-3AF0-C47E-96C6-6DCA0A97631C}"/>
              </a:ext>
            </a:extLst>
          </p:cNvPr>
          <p:cNvSpPr>
            <a:spLocks noGrp="1"/>
          </p:cNvSpPr>
          <p:nvPr>
            <p:ph idx="1"/>
          </p:nvPr>
        </p:nvSpPr>
        <p:spPr>
          <a:xfrm>
            <a:off x="0" y="0"/>
            <a:ext cx="12192000" cy="6858000"/>
          </a:xfrm>
        </p:spPr>
        <p:txBody>
          <a:bodyPr>
            <a:normAutofit fontScale="97500"/>
          </a:bodyPr>
          <a:lstStyle/>
          <a:p>
            <a:endParaRPr lang="en-GB"/>
          </a:p>
        </p:txBody>
      </p:sp>
      <p:pic>
        <p:nvPicPr>
          <p:cNvPr id="3" name="Picture 2">
            <a:extLst>
              <a:ext uri="{FF2B5EF4-FFF2-40B4-BE49-F238E27FC236}">
                <a16:creationId xmlns:a16="http://schemas.microsoft.com/office/drawing/2014/main" id="{7D04D59A-1B69-478C-1760-D327FE3069DB}"/>
              </a:ext>
            </a:extLst>
          </p:cNvPr>
          <p:cNvPicPr>
            <a:picLocks noChangeAspect="1"/>
          </p:cNvPicPr>
          <p:nvPr/>
        </p:nvPicPr>
        <p:blipFill>
          <a:blip r:embed="rId2"/>
          <a:stretch>
            <a:fillRect/>
          </a:stretch>
        </p:blipFill>
        <p:spPr>
          <a:xfrm>
            <a:off x="5551" y="0"/>
            <a:ext cx="12180898" cy="6858000"/>
          </a:xfrm>
          <a:prstGeom prst="rect">
            <a:avLst/>
          </a:prstGeom>
        </p:spPr>
      </p:pic>
    </p:spTree>
    <p:extLst>
      <p:ext uri="{BB962C8B-B14F-4D97-AF65-F5344CB8AC3E}">
        <p14:creationId xmlns:p14="http://schemas.microsoft.com/office/powerpoint/2010/main" val="2616852344"/>
      </p:ext>
    </p:extLst>
  </p:cSld>
  <p:clrMapOvr>
    <a:masterClrMapping/>
  </p:clrMapOvr>
  <mc:AlternateContent xmlns:mc="http://schemas.openxmlformats.org/markup-compatibility/2006">
    <mc:Choice xmlns:p14="http://schemas.microsoft.com/office/powerpoint/2010/main" Requires="p14">
      <p:transition spd="slow" p14:dur="1300">
        <p14:pan dir="u"/>
      </p:transition>
    </mc:Choice>
    <mc:Fallback>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Ion Boardroom</Template>
  <TotalTime>212</TotalTime>
  <Words>391</Words>
  <Application>Microsoft Office PowerPoint</Application>
  <PresentationFormat>Widescreen</PresentationFormat>
  <Paragraphs>24</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Bookman Old Style</vt:lpstr>
      <vt:lpstr>Poppins</vt:lpstr>
      <vt:lpstr>Poppins Bold</vt:lpstr>
      <vt:lpstr>Poppins ExtraBold</vt:lpstr>
      <vt:lpstr>Rockwell</vt:lpstr>
      <vt:lpstr>Damask</vt:lpstr>
      <vt:lpstr>Politechnika Gdańska  RESEARCH PROJECT (GARBAGE COLLECTOR ROBOT)</vt:lpstr>
      <vt:lpstr>OUR TEAM’s MEMBERS</vt:lpstr>
      <vt:lpstr>MAIN TARGET OF PROJECT</vt:lpstr>
      <vt:lpstr>ABOUT THE PLATFORM</vt:lpstr>
      <vt:lpstr>PowerPoint Presentation</vt:lpstr>
      <vt:lpstr>ABOUT THE ROBOTIC ARM</vt:lpstr>
      <vt:lpstr>PowerPoint Presentation</vt:lpstr>
      <vt:lpstr>CAD MODEL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Politechnika Gdańska  RESEARCH PROJECT (GARBAGE COLLECTOR ROBOT)</dc:title>
  <dc:creator>Murad</dc:creator>
  <cp:lastModifiedBy>Murad</cp:lastModifiedBy>
  <cp:revision>2</cp:revision>
  <dcterms:created xsi:type="dcterms:W3CDTF">2023-06-13T16:04:08Z</dcterms:created>
  <dcterms:modified xsi:type="dcterms:W3CDTF">2023-06-13T19:36:15Z</dcterms:modified>
</cp:coreProperties>
</file>