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media/image9.png" ContentType="image/png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gif" ContentType="image/gif"/>
  <Override PartName="/ppt/media/image18.png" ContentType="image/png"/>
  <Override PartName="/ppt/media/image19.png" ContentType="image/png"/>
  <Override PartName="/ppt/media/image20.gif" ContentType="image/gif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29.png" ContentType="image/png"/>
  <Override PartName="/ppt/media/image30.png" ContentType="image/png"/>
  <Override PartName="/ppt/media/image42.png" ContentType="image/png"/>
  <Override PartName="/ppt/media/image31.jpeg" ContentType="image/jpeg"/>
  <Override PartName="/ppt/media/image32.jpeg" ContentType="image/jpe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media/image37.png" ContentType="image/png"/>
  <Override PartName="/ppt/media/image38.png" ContentType="image/png"/>
  <Override PartName="/ppt/media/image39.png" ContentType="image/png"/>
  <Override PartName="/ppt/media/image40.png" ContentType="image/png"/>
  <Override PartName="/ppt/media/image41.png" ContentType="image/png"/>
  <Override PartName="/ppt/media/image43.png" ContentType="image/png"/>
  <Override PartName="/ppt/media/image44.png" ContentType="image/png"/>
  <Override PartName="/ppt/media/image45.png" ContentType="image/png"/>
  <Override PartName="/ppt/media/image46.png" ContentType="image/png"/>
  <Override PartName="/ppt/media/image47.png" ContentType="image/png"/>
  <Override PartName="/ppt/media/image48.png" ContentType="image/png"/>
  <Override PartName="/ppt/media/image49.png" ContentType="image/png"/>
  <Override PartName="/ppt/media/image50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51435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311760" y="744480"/>
            <a:ext cx="8520120" cy="951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311760" y="744480"/>
            <a:ext cx="8520120" cy="951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2761920"/>
            <a:ext cx="822924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20348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5720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674240" y="2761920"/>
            <a:ext cx="40158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lIns="0" rIns="0" tIns="0" bIns="0" anchor="ctr"/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323964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022080" y="120348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45720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6"/>
          <p:cNvSpPr>
            <a:spLocks noGrp="1"/>
          </p:cNvSpPr>
          <p:nvPr>
            <p:ph type="body"/>
          </p:nvPr>
        </p:nvSpPr>
        <p:spPr>
          <a:xfrm>
            <a:off x="323964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7"/>
          <p:cNvSpPr>
            <a:spLocks noGrp="1"/>
          </p:cNvSpPr>
          <p:nvPr>
            <p:ph type="body"/>
          </p:nvPr>
        </p:nvSpPr>
        <p:spPr>
          <a:xfrm>
            <a:off x="6022080" y="2761920"/>
            <a:ext cx="2649600" cy="1422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311760" y="744480"/>
            <a:ext cx="8520120" cy="2052360"/>
          </a:xfrm>
          <a:prstGeom prst="rect">
            <a:avLst/>
          </a:prstGeom>
        </p:spPr>
        <p:txBody>
          <a:bodyPr tIns="91440" bIns="91440" anchor="b"/>
          <a:p>
            <a:r>
              <a:rPr b="0" lang="pl-PL" sz="5200" spc="-1" strike="noStrike">
                <a:solidFill>
                  <a:srgbClr val="000000"/>
                </a:solidFill>
                <a:latin typeface="Arial"/>
              </a:rPr>
              <a:t>Kliknij, aby edytować format tekstu tytułu</a:t>
            </a:r>
            <a:endParaRPr b="0" lang="pl-PL" sz="5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sldNum"/>
          </p:nvPr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E3EC419C-E4A7-42F5-B46D-E8256094096B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400" spc="-1" strike="noStrike">
                <a:solidFill>
                  <a:srgbClr val="000000"/>
                </a:solidFill>
                <a:latin typeface="Arial"/>
              </a:rPr>
              <a:t>Kliknij, aby edytować format tekstu konspektu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1400" spc="-1" strike="noStrike">
                <a:solidFill>
                  <a:srgbClr val="000000"/>
                </a:solidFill>
                <a:latin typeface="Arial"/>
              </a:rPr>
              <a:t>Drugi poziom konspektu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400" spc="-1" strike="noStrike">
                <a:solidFill>
                  <a:srgbClr val="000000"/>
                </a:solidFill>
                <a:latin typeface="Arial"/>
              </a:rPr>
              <a:t>Trzeci poziom konspektu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1400" spc="-1" strike="noStrike">
                <a:solidFill>
                  <a:srgbClr val="000000"/>
                </a:solidFill>
                <a:latin typeface="Arial"/>
              </a:rPr>
              <a:t>Czwarty poziom konspektu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solidFill>
                  <a:srgbClr val="000000"/>
                </a:solidFill>
                <a:latin typeface="Arial"/>
              </a:rPr>
              <a:t>Piąty poziom konspektu</a:t>
            </a:r>
            <a:endParaRPr b="0" lang="pl-PL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solidFill>
                  <a:srgbClr val="000000"/>
                </a:solidFill>
                <a:latin typeface="Arial"/>
              </a:rPr>
              <a:t>Szósty poziom konspektu</a:t>
            </a:r>
            <a:endParaRPr b="0" lang="pl-PL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solidFill>
                  <a:srgbClr val="000000"/>
                </a:solidFill>
                <a:latin typeface="Arial"/>
              </a:rPr>
              <a:t>Siódmy poziom konspektu</a:t>
            </a:r>
            <a:endParaRPr b="0" lang="pl-PL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311760" y="444960"/>
            <a:ext cx="8520120" cy="572400"/>
          </a:xfrm>
          <a:prstGeom prst="rect">
            <a:avLst/>
          </a:prstGeom>
        </p:spPr>
        <p:txBody>
          <a:bodyPr tIns="91440" bIns="91440"/>
          <a:p>
            <a:r>
              <a:rPr b="0" lang="pl-PL" sz="2800" spc="-1" strike="noStrike">
                <a:solidFill>
                  <a:srgbClr val="000000"/>
                </a:solidFill>
                <a:latin typeface="Arial"/>
              </a:rPr>
              <a:t>Kliknij, aby edytować format tekstu tytułu</a:t>
            </a:r>
            <a:endParaRPr b="0" lang="pl-PL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311760" y="1152360"/>
            <a:ext cx="8520120" cy="3416040"/>
          </a:xfrm>
          <a:prstGeom prst="rect">
            <a:avLst/>
          </a:prstGeom>
        </p:spPr>
        <p:txBody>
          <a:bodyPr tIns="91440" bIns="91440"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solidFill>
                  <a:srgbClr val="000000"/>
                </a:solidFill>
                <a:latin typeface="Arial"/>
              </a:rPr>
              <a:t>Kliknij, aby edytować format tekstu konspektu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1800" spc="-1" strike="noStrike">
                <a:solidFill>
                  <a:srgbClr val="000000"/>
                </a:solidFill>
                <a:latin typeface="Arial"/>
              </a:rPr>
              <a:t>Drugi poziom konspektu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solidFill>
                  <a:srgbClr val="000000"/>
                </a:solidFill>
                <a:latin typeface="Arial"/>
              </a:rPr>
              <a:t>Trzeci poziom konspektu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1800" spc="-1" strike="noStrike">
                <a:solidFill>
                  <a:srgbClr val="000000"/>
                </a:solidFill>
                <a:latin typeface="Arial"/>
              </a:rPr>
              <a:t>Czwarty poziom konspektu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solidFill>
                  <a:srgbClr val="000000"/>
                </a:solidFill>
                <a:latin typeface="Arial"/>
              </a:rPr>
              <a:t>Piąty poziom konspektu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solidFill>
                  <a:srgbClr val="000000"/>
                </a:solidFill>
                <a:latin typeface="Arial"/>
              </a:rPr>
              <a:t>Szósty poziom konspektu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solidFill>
                  <a:srgbClr val="000000"/>
                </a:solidFill>
                <a:latin typeface="Arial"/>
              </a:rPr>
              <a:t>Siódmy poziom konspektu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sldNum"/>
          </p:nvPr>
        </p:nvSpPr>
        <p:spPr>
          <a:xfrm>
            <a:off x="8472600" y="4663080"/>
            <a:ext cx="548280" cy="393120"/>
          </a:xfrm>
          <a:prstGeom prst="rect">
            <a:avLst/>
          </a:prstGeom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B6E17292-742F-4D29-8123-7A80CB6FFD8A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15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slideLayout" Target="../slideLayouts/slideLayout1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slideLayout" Target="../slideLayouts/slideLayout1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slideLayout" Target="../slideLayouts/slideLayout1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slideLayout" Target="../slideLayouts/slideLayout1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7.gif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gif"/><Relationship Id="rId5" Type="http://schemas.openxmlformats.org/officeDocument/2006/relationships/slideLayout" Target="../slideLayouts/slideLayout1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1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1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slideLayout" Target="../slideLayouts/slideLayout1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image" Target="../media/image30.png"/><Relationship Id="rId3" Type="http://schemas.openxmlformats.org/officeDocument/2006/relationships/image" Target="../media/image31.jpeg"/><Relationship Id="rId4" Type="http://schemas.openxmlformats.org/officeDocument/2006/relationships/slideLayout" Target="../slideLayouts/slideLayout1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2.jpeg"/><Relationship Id="rId2" Type="http://schemas.openxmlformats.org/officeDocument/2006/relationships/slideLayout" Target="../slideLayouts/slideLayout1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image" Target="../media/image34.png"/><Relationship Id="rId3" Type="http://schemas.openxmlformats.org/officeDocument/2006/relationships/image" Target="../media/image35.png"/><Relationship Id="rId4" Type="http://schemas.openxmlformats.org/officeDocument/2006/relationships/slideLayout" Target="../slideLayouts/slideLayout1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36.png"/><Relationship Id="rId2" Type="http://schemas.openxmlformats.org/officeDocument/2006/relationships/slideLayout" Target="../slideLayouts/slideLayout1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37.png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slideLayout" Target="../slideLayouts/slideLayout1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41.png"/><Relationship Id="rId2" Type="http://schemas.openxmlformats.org/officeDocument/2006/relationships/image" Target="../media/image42.png"/><Relationship Id="rId3" Type="http://schemas.openxmlformats.org/officeDocument/2006/relationships/slideLayout" Target="../slideLayouts/slideLayout1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43.png"/><Relationship Id="rId2" Type="http://schemas.openxmlformats.org/officeDocument/2006/relationships/image" Target="../media/image44.png"/><Relationship Id="rId3" Type="http://schemas.openxmlformats.org/officeDocument/2006/relationships/slideLayout" Target="../slideLayouts/slideLayout1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45.png"/><Relationship Id="rId2" Type="http://schemas.openxmlformats.org/officeDocument/2006/relationships/image" Target="../media/image46.png"/><Relationship Id="rId3" Type="http://schemas.openxmlformats.org/officeDocument/2006/relationships/slideLayout" Target="../slideLayouts/slideLayout1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47.png"/><Relationship Id="rId2" Type="http://schemas.openxmlformats.org/officeDocument/2006/relationships/image" Target="../media/image48.png"/><Relationship Id="rId3" Type="http://schemas.openxmlformats.org/officeDocument/2006/relationships/image" Target="../media/image49.png"/><Relationship Id="rId4" Type="http://schemas.openxmlformats.org/officeDocument/2006/relationships/image" Target="../media/image50.png"/><Relationship Id="rId5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Shape 1"/>
          <p:cNvSpPr txBox="1"/>
          <p:nvPr/>
        </p:nvSpPr>
        <p:spPr>
          <a:xfrm>
            <a:off x="559800" y="2362320"/>
            <a:ext cx="8023680" cy="81756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00000"/>
              </a:lnSpc>
            </a:pPr>
            <a:r>
              <a:rPr b="0" lang="pl-PL" sz="2500" spc="-1" strike="noStrike">
                <a:solidFill>
                  <a:srgbClr val="000000"/>
                </a:solidFill>
                <a:latin typeface="Arial"/>
                <a:ea typeface="Arial"/>
              </a:rPr>
              <a:t>Realizacja prototypu systemu radiolokalizacyjnego WBAN z zastosowaniem głębokiego uczenia</a:t>
            </a:r>
            <a:endParaRPr b="0" lang="pl-PL" sz="25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TextShape 2"/>
          <p:cNvSpPr txBox="1"/>
          <p:nvPr/>
        </p:nvSpPr>
        <p:spPr>
          <a:xfrm>
            <a:off x="559800" y="3305520"/>
            <a:ext cx="8023680" cy="170424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00000"/>
              </a:lnSpc>
            </a:pPr>
            <a:r>
              <a:rPr b="0" lang="pl-PL" sz="1400" spc="-1" strike="noStrike">
                <a:solidFill>
                  <a:srgbClr val="999999"/>
                </a:solidFill>
                <a:latin typeface="Arial"/>
                <a:ea typeface="Arial"/>
              </a:rPr>
              <a:t>Autorzy</a:t>
            </a:r>
            <a:endParaRPr b="0" lang="pl-PL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inż. Sebastian Urwan (kierownik), inż. Alicja Pietrzak, inż. Dominika Wysocka</a:t>
            </a:r>
            <a:endParaRPr b="0" lang="pl-PL" sz="15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l-PL" sz="15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l-PL" sz="1400" spc="-1" strike="noStrike">
                <a:solidFill>
                  <a:srgbClr val="999999"/>
                </a:solidFill>
                <a:latin typeface="Arial"/>
                <a:ea typeface="Arial"/>
              </a:rPr>
              <a:t>Opiekun projektu</a:t>
            </a:r>
            <a:endParaRPr b="0" lang="pl-PL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dr inż. Krzysztof Cwalina</a:t>
            </a:r>
            <a:endParaRPr b="0" lang="pl-PL" sz="15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l-PL" sz="15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l-PL" sz="1200" spc="-1" strike="noStrike">
                <a:solidFill>
                  <a:srgbClr val="595959"/>
                </a:solidFill>
                <a:latin typeface="Arial"/>
                <a:ea typeface="Arial"/>
              </a:rPr>
              <a:t>Gdańsk, 01.06.2021 r.</a:t>
            </a:r>
            <a:endParaRPr b="0" lang="pl-PL" sz="1200" spc="-1" strike="noStrike">
              <a:latin typeface="Arial"/>
            </a:endParaRPr>
          </a:p>
        </p:txBody>
      </p:sp>
      <p:pic>
        <p:nvPicPr>
          <p:cNvPr id="80" name="Google Shape;56;p13" descr=""/>
          <p:cNvPicPr/>
          <p:nvPr/>
        </p:nvPicPr>
        <p:blipFill>
          <a:blip r:embed="rId1"/>
          <a:stretch/>
        </p:blipFill>
        <p:spPr>
          <a:xfrm>
            <a:off x="7509960" y="489240"/>
            <a:ext cx="1073880" cy="1073880"/>
          </a:xfrm>
          <a:prstGeom prst="rect">
            <a:avLst/>
          </a:prstGeom>
          <a:ln>
            <a:noFill/>
          </a:ln>
        </p:spPr>
      </p:pic>
      <p:pic>
        <p:nvPicPr>
          <p:cNvPr id="81" name="Google Shape;57;p13" descr=""/>
          <p:cNvPicPr/>
          <p:nvPr/>
        </p:nvPicPr>
        <p:blipFill>
          <a:blip r:embed="rId2"/>
          <a:stretch/>
        </p:blipFill>
        <p:spPr>
          <a:xfrm>
            <a:off x="2895120" y="489240"/>
            <a:ext cx="619200" cy="1073880"/>
          </a:xfrm>
          <a:prstGeom prst="rect">
            <a:avLst/>
          </a:prstGeom>
          <a:ln>
            <a:noFill/>
          </a:ln>
        </p:spPr>
      </p:pic>
      <p:pic>
        <p:nvPicPr>
          <p:cNvPr id="82" name="Google Shape;58;p13" descr=""/>
          <p:cNvPicPr/>
          <p:nvPr/>
        </p:nvPicPr>
        <p:blipFill>
          <a:blip r:embed="rId3"/>
          <a:srcRect l="17568" t="16426" r="17788" b="17011"/>
          <a:stretch/>
        </p:blipFill>
        <p:spPr>
          <a:xfrm>
            <a:off x="559800" y="489240"/>
            <a:ext cx="1470240" cy="1073880"/>
          </a:xfrm>
          <a:prstGeom prst="rect">
            <a:avLst/>
          </a:prstGeom>
          <a:ln>
            <a:noFill/>
          </a:ln>
        </p:spPr>
      </p:pic>
      <p:pic>
        <p:nvPicPr>
          <p:cNvPr id="83" name="Google Shape;59;p13" descr=""/>
          <p:cNvPicPr/>
          <p:nvPr/>
        </p:nvPicPr>
        <p:blipFill>
          <a:blip r:embed="rId4"/>
          <a:stretch/>
        </p:blipFill>
        <p:spPr>
          <a:xfrm>
            <a:off x="4379400" y="745200"/>
            <a:ext cx="2315160" cy="561960"/>
          </a:xfrm>
          <a:prstGeom prst="rect">
            <a:avLst/>
          </a:prstGeom>
          <a:ln>
            <a:noFill/>
          </a:ln>
        </p:spPr>
      </p:pic>
      <p:sp>
        <p:nvSpPr>
          <p:cNvPr id="84" name="CustomShape 3"/>
          <p:cNvSpPr/>
          <p:nvPr/>
        </p:nvSpPr>
        <p:spPr>
          <a:xfrm>
            <a:off x="2027880" y="1885320"/>
            <a:ext cx="5087520" cy="472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algn="ctr">
              <a:lnSpc>
                <a:spcPct val="100000"/>
              </a:lnSpc>
            </a:pPr>
            <a:r>
              <a:rPr b="0" lang="pl-PL" sz="1900" spc="-1" strike="noStrike">
                <a:solidFill>
                  <a:srgbClr val="595959"/>
                </a:solidFill>
                <a:latin typeface="Arial"/>
                <a:ea typeface="Arial"/>
              </a:rPr>
              <a:t>Projekt badawczy 9@KSSR’2021</a:t>
            </a:r>
            <a:endParaRPr b="0" lang="pl-PL" sz="19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Shape 1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Agenda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TextShape 2"/>
          <p:cNvSpPr txBox="1"/>
          <p:nvPr/>
        </p:nvSpPr>
        <p:spPr>
          <a:xfrm>
            <a:off x="551520" y="1351080"/>
            <a:ext cx="8520120" cy="370512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457200" indent="-3553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2000" spc="-1" strike="noStrike">
                <a:solidFill>
                  <a:srgbClr val="595959"/>
                </a:solidFill>
                <a:latin typeface="Arial"/>
                <a:ea typeface="Arial"/>
              </a:rPr>
              <a:t>Hipoteza badawcza</a:t>
            </a:r>
            <a:endParaRPr b="0" lang="pl-PL" sz="2000" spc="-1" strike="noStrike">
              <a:solidFill>
                <a:srgbClr val="000000"/>
              </a:solidFill>
              <a:latin typeface="Arial"/>
            </a:endParaRPr>
          </a:p>
          <a:p>
            <a:pPr marL="457200" indent="-3553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2000" spc="-1" strike="noStrike">
                <a:solidFill>
                  <a:srgbClr val="595959"/>
                </a:solidFill>
                <a:latin typeface="Arial"/>
                <a:ea typeface="Arial"/>
              </a:rPr>
              <a:t>Współpraca z firmą Salubre</a:t>
            </a:r>
            <a:endParaRPr b="0" lang="pl-PL" sz="2000" spc="-1" strike="noStrike">
              <a:solidFill>
                <a:srgbClr val="000000"/>
              </a:solidFill>
              <a:latin typeface="Arial"/>
            </a:endParaRPr>
          </a:p>
          <a:p>
            <a:pPr marL="457200" indent="-3553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2000" spc="-1" strike="noStrike">
                <a:solidFill>
                  <a:srgbClr val="595959"/>
                </a:solidFill>
                <a:latin typeface="Arial"/>
                <a:ea typeface="Arial"/>
              </a:rPr>
              <a:t>Wstępne założenia projektowe</a:t>
            </a:r>
            <a:endParaRPr b="0" lang="pl-PL" sz="2000" spc="-1" strike="noStrike">
              <a:solidFill>
                <a:srgbClr val="000000"/>
              </a:solidFill>
              <a:latin typeface="Arial"/>
            </a:endParaRPr>
          </a:p>
          <a:p>
            <a:pPr marL="457200" indent="-3553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2000" spc="-1" strike="noStrike">
                <a:solidFill>
                  <a:srgbClr val="595959"/>
                </a:solidFill>
                <a:latin typeface="Arial"/>
                <a:ea typeface="Arial"/>
              </a:rPr>
              <a:t>Wykonane stanowisko i scenariusze pomiarowe</a:t>
            </a:r>
            <a:endParaRPr b="0" lang="pl-PL" sz="2000" spc="-1" strike="noStrike">
              <a:solidFill>
                <a:srgbClr val="000000"/>
              </a:solidFill>
              <a:latin typeface="Arial"/>
            </a:endParaRPr>
          </a:p>
          <a:p>
            <a:pPr marL="457200" indent="-3553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2000" spc="-1" strike="noStrike">
                <a:solidFill>
                  <a:srgbClr val="595959"/>
                </a:solidFill>
                <a:latin typeface="Arial"/>
                <a:ea typeface="Arial"/>
              </a:rPr>
              <a:t>Wstępne wyniki</a:t>
            </a:r>
            <a:endParaRPr b="0" lang="pl-PL" sz="2000" spc="-1" strike="noStrike">
              <a:solidFill>
                <a:srgbClr val="000000"/>
              </a:solidFill>
              <a:latin typeface="Arial"/>
            </a:endParaRPr>
          </a:p>
          <a:p>
            <a:pPr marL="457200" indent="-3553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2000" spc="-1" strike="noStrike">
                <a:solidFill>
                  <a:srgbClr val="595959"/>
                </a:solidFill>
                <a:latin typeface="Arial"/>
                <a:ea typeface="Arial"/>
              </a:rPr>
              <a:t>Plan przyszłych prac</a:t>
            </a:r>
            <a:endParaRPr b="0" lang="pl-PL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7" name="Google Shape;67;p14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88" name="Google Shape;68;p14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89" name="TextShape 3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90" name="TextShape 4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5A928146-0CDA-433E-A8F7-FE9F7456C29E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75;p15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92" name="Google Shape;76;p15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93" name="TextShape 1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94" name="TextShape 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733BDB8D-02BE-4E95-B985-C7D4B3A6A0C1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sp>
        <p:nvSpPr>
          <p:cNvPr id="95" name="CustomShape 3"/>
          <p:cNvSpPr/>
          <p:nvPr/>
        </p:nvSpPr>
        <p:spPr>
          <a:xfrm>
            <a:off x="611640" y="1351080"/>
            <a:ext cx="7920360" cy="960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i="1" lang="pl-PL" sz="1700" spc="-1" strike="noStrike">
                <a:solidFill>
                  <a:srgbClr val="595959"/>
                </a:solidFill>
                <a:latin typeface="Arial"/>
                <a:ea typeface="Arial"/>
              </a:rPr>
              <a:t>“</a:t>
            </a:r>
            <a:r>
              <a:rPr b="0" i="1" lang="pl-PL" sz="1700" spc="-1" strike="noStrike">
                <a:solidFill>
                  <a:srgbClr val="595959"/>
                </a:solidFill>
                <a:latin typeface="Arial"/>
                <a:ea typeface="Arial"/>
              </a:rPr>
              <a:t>Zastosowanie metody głębokiego uczenia w systemie radiolokalizacyjnym WBAN umożliwi zwiększenie dokładności estymacji lokalizacji użytkowników względem klasycznych algorytmów lokalizacyjnych”</a:t>
            </a:r>
            <a:endParaRPr b="0" lang="pl-PL" sz="1700" spc="-1" strike="noStrike">
              <a:latin typeface="Arial"/>
            </a:endParaRPr>
          </a:p>
        </p:txBody>
      </p:sp>
      <p:sp>
        <p:nvSpPr>
          <p:cNvPr id="96" name="TextShape 4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Hipoteza badawcza 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CustomShape 5"/>
          <p:cNvSpPr/>
          <p:nvPr/>
        </p:nvSpPr>
        <p:spPr>
          <a:xfrm>
            <a:off x="311760" y="2527920"/>
            <a:ext cx="8520120" cy="572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Cel pracy</a:t>
            </a:r>
            <a:endParaRPr b="0" lang="pl-PL" sz="2400" spc="-1" strike="noStrike">
              <a:latin typeface="Arial"/>
            </a:endParaRPr>
          </a:p>
        </p:txBody>
      </p:sp>
      <p:sp>
        <p:nvSpPr>
          <p:cNvPr id="98" name="CustomShape 6"/>
          <p:cNvSpPr/>
          <p:nvPr/>
        </p:nvSpPr>
        <p:spPr>
          <a:xfrm>
            <a:off x="611640" y="3100680"/>
            <a:ext cx="7920360" cy="1347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marL="457200" indent="-336240">
              <a:lnSpc>
                <a:spcPct val="100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1700" spc="-1" strike="noStrike">
                <a:solidFill>
                  <a:srgbClr val="595959"/>
                </a:solidFill>
                <a:latin typeface="Arial"/>
                <a:ea typeface="Arial"/>
              </a:rPr>
              <a:t>Realizacja prototypu systemu radiolokalizacyjnego WBAN (Wireless Body Area Network) z zastosowaniem metod głębokiego uczenia. </a:t>
            </a:r>
            <a:endParaRPr b="0" lang="pl-PL" sz="1700" spc="-1" strike="noStrike">
              <a:latin typeface="Arial"/>
            </a:endParaRPr>
          </a:p>
          <a:p>
            <a:pPr marL="457200" indent="-33624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700" spc="-1" strike="noStrike">
                <a:solidFill>
                  <a:srgbClr val="595959"/>
                </a:solidFill>
                <a:latin typeface="Arial"/>
                <a:ea typeface="Arial"/>
              </a:rPr>
              <a:t>Analiza porównawcza jego efektywności z klasycznymi algorytmami lokalizacyjnymi w zróżnicowanych warunkach propagacyjnych.</a:t>
            </a:r>
            <a:endParaRPr b="0" lang="pl-PL" sz="17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87;p16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00" name="Google Shape;88;p16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101" name="TextShape 1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102" name="TextShape 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1528C397-9C67-46B5-A153-D9898EB60002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sp>
        <p:nvSpPr>
          <p:cNvPr id="103" name="CustomShape 3"/>
          <p:cNvSpPr/>
          <p:nvPr/>
        </p:nvSpPr>
        <p:spPr>
          <a:xfrm>
            <a:off x="611640" y="1351080"/>
            <a:ext cx="7920360" cy="1474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700" spc="-1" strike="noStrike">
                <a:solidFill>
                  <a:srgbClr val="595959"/>
                </a:solidFill>
                <a:latin typeface="Arial"/>
                <a:ea typeface="Arial"/>
              </a:rPr>
              <a:t>Prototyp aplikacji do lokalizowania pracowników w </a:t>
            </a:r>
            <a:r>
              <a:rPr b="0" lang="pl-PL" sz="1700" spc="-1" strike="noStrike">
                <a:solidFill>
                  <a:srgbClr val="c27ba0"/>
                </a:solidFill>
                <a:latin typeface="Arial"/>
                <a:ea typeface="Arial"/>
              </a:rPr>
              <a:t>Centrum </a:t>
            </a:r>
            <a:br/>
            <a:r>
              <a:rPr b="0" lang="pl-PL" sz="1700" spc="-1" strike="noStrike">
                <a:solidFill>
                  <a:srgbClr val="c27ba0"/>
                </a:solidFill>
                <a:latin typeface="Arial"/>
                <a:ea typeface="Arial"/>
              </a:rPr>
              <a:t>rehabilitacyjno-opiekuńczym w Rumii</a:t>
            </a:r>
            <a:endParaRPr b="0" lang="pl-PL" sz="1700" spc="-1" strike="noStrike">
              <a:latin typeface="Arial"/>
            </a:endParaRPr>
          </a:p>
          <a:p>
            <a:pPr marL="457200" indent="-33624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700" spc="-1" strike="noStrike">
                <a:solidFill>
                  <a:srgbClr val="595959"/>
                </a:solidFill>
                <a:latin typeface="Arial"/>
                <a:ea typeface="Arial"/>
              </a:rPr>
              <a:t>lepsza organizacja pracy</a:t>
            </a:r>
            <a:endParaRPr b="0" lang="pl-PL" sz="1700" spc="-1" strike="noStrike">
              <a:latin typeface="Arial"/>
            </a:endParaRPr>
          </a:p>
          <a:p>
            <a:pPr marL="457200" indent="-33624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700" spc="-1" strike="noStrike">
                <a:solidFill>
                  <a:srgbClr val="595959"/>
                </a:solidFill>
                <a:latin typeface="Arial"/>
                <a:ea typeface="Arial"/>
              </a:rPr>
              <a:t>sytuacje kryzysowe</a:t>
            </a:r>
            <a:endParaRPr b="0" lang="pl-PL" sz="1700" spc="-1" strike="noStrike">
              <a:latin typeface="Arial"/>
            </a:endParaRPr>
          </a:p>
        </p:txBody>
      </p:sp>
      <p:sp>
        <p:nvSpPr>
          <p:cNvPr id="104" name="TextShape 4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Współpraca z firmą Salubre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5" name="Google Shape;93;p16" descr=""/>
          <p:cNvPicPr/>
          <p:nvPr/>
        </p:nvPicPr>
        <p:blipFill>
          <a:blip r:embed="rId3"/>
          <a:stretch/>
        </p:blipFill>
        <p:spPr>
          <a:xfrm>
            <a:off x="1113120" y="3375000"/>
            <a:ext cx="2867040" cy="695880"/>
          </a:xfrm>
          <a:prstGeom prst="rect">
            <a:avLst/>
          </a:prstGeom>
          <a:ln>
            <a:noFill/>
          </a:ln>
        </p:spPr>
      </p:pic>
      <p:pic>
        <p:nvPicPr>
          <p:cNvPr id="106" name="Google Shape;94;p16" descr=""/>
          <p:cNvPicPr/>
          <p:nvPr/>
        </p:nvPicPr>
        <p:blipFill>
          <a:blip r:embed="rId4"/>
          <a:stretch/>
        </p:blipFill>
        <p:spPr>
          <a:xfrm>
            <a:off x="4517640" y="2552040"/>
            <a:ext cx="3512880" cy="23418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extShape 1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Organizacja pracy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TextShape 2"/>
          <p:cNvSpPr txBox="1"/>
          <p:nvPr/>
        </p:nvSpPr>
        <p:spPr>
          <a:xfrm>
            <a:off x="311760" y="1437840"/>
            <a:ext cx="8520120" cy="246168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457200" indent="-3427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1800" spc="-1" strike="noStrike">
                <a:solidFill>
                  <a:srgbClr val="595959"/>
                </a:solidFill>
                <a:latin typeface="Arial"/>
                <a:ea typeface="Arial"/>
              </a:rPr>
              <a:t>Spotkania z opiekunem projektu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○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konferencje online poprzez Jitsi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○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co tydzień w poniedziałek, godz. 8:00 - 8:45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4272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800" spc="-1" strike="noStrike">
                <a:solidFill>
                  <a:srgbClr val="595959"/>
                </a:solidFill>
                <a:latin typeface="Arial"/>
                <a:ea typeface="Arial"/>
              </a:rPr>
              <a:t>Spotkania wewnątrz grupy projektowej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17160">
              <a:lnSpc>
                <a:spcPct val="115000"/>
              </a:lnSpc>
              <a:spcBef>
                <a:spcPts val="1001"/>
              </a:spcBef>
              <a:spcAft>
                <a:spcPts val="1001"/>
              </a:spcAft>
              <a:buClr>
                <a:srgbClr val="595959"/>
              </a:buClr>
              <a:buFont typeface="Arial"/>
              <a:buChar char="○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Discord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09" name="Google Shape;101;p17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10" name="Google Shape;102;p17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111" name="TextShape 3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112" name="TextShape 4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769DF2DE-8640-40FB-ABCF-EF72F6437B24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Shape 1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Organizacja pracy - podział zadań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14" name="Google Shape;110;p18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15" name="Google Shape;111;p18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116" name="TextShape 2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117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EF375FB3-615C-4338-8653-B558DECF498D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sp>
        <p:nvSpPr>
          <p:cNvPr id="118" name="TextShape 4"/>
          <p:cNvSpPr txBox="1"/>
          <p:nvPr/>
        </p:nvSpPr>
        <p:spPr>
          <a:xfrm>
            <a:off x="311760" y="1351080"/>
            <a:ext cx="8520120" cy="370512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457200" indent="-31716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Sebastian Urwan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0456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○"/>
            </a:pPr>
            <a:r>
              <a:rPr b="0" lang="pl-PL" sz="1200" spc="-1" strike="noStrike">
                <a:solidFill>
                  <a:srgbClr val="595959"/>
                </a:solidFill>
                <a:latin typeface="Arial"/>
                <a:ea typeface="Arial"/>
              </a:rPr>
              <a:t>implementacja aplikacji mobilnej użytkownika</a:t>
            </a:r>
            <a:endParaRPr b="0" lang="pl-PL" sz="12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0456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○"/>
            </a:pPr>
            <a:r>
              <a:rPr b="0" lang="pl-PL" sz="1200" spc="-1" strike="noStrike">
                <a:solidFill>
                  <a:srgbClr val="595959"/>
                </a:solidFill>
                <a:latin typeface="Arial"/>
                <a:ea typeface="Arial"/>
              </a:rPr>
              <a:t>połączenie aplikacji z serwerem i bazą danych</a:t>
            </a:r>
            <a:endParaRPr b="0" lang="pl-PL" sz="12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Alicja Pietrzak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0456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○"/>
            </a:pPr>
            <a:r>
              <a:rPr b="0" lang="pl-PL" sz="1200" spc="-1" strike="noStrike">
                <a:solidFill>
                  <a:srgbClr val="595959"/>
                </a:solidFill>
                <a:latin typeface="Arial"/>
                <a:ea typeface="Arial"/>
              </a:rPr>
              <a:t>systematyczny przegląd literatury</a:t>
            </a:r>
            <a:endParaRPr b="0" lang="pl-PL" sz="12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0456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○"/>
            </a:pPr>
            <a:r>
              <a:rPr b="0" lang="pl-PL" sz="1200" spc="-1" strike="noStrike">
                <a:solidFill>
                  <a:srgbClr val="595959"/>
                </a:solidFill>
                <a:latin typeface="Arial"/>
                <a:ea typeface="Arial"/>
              </a:rPr>
              <a:t>opracowanie scenariuszy pomiarowych</a:t>
            </a:r>
            <a:endParaRPr b="0" lang="pl-PL" sz="12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0456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○"/>
            </a:pPr>
            <a:r>
              <a:rPr b="0" lang="pl-PL" sz="1200" spc="-1" strike="noStrike">
                <a:solidFill>
                  <a:srgbClr val="595959"/>
                </a:solidFill>
                <a:latin typeface="Arial"/>
                <a:ea typeface="Arial"/>
              </a:rPr>
              <a:t>konfiguracja serwera</a:t>
            </a:r>
            <a:endParaRPr b="0" lang="pl-PL" sz="12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Dominika Wysocka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0456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○"/>
            </a:pPr>
            <a:r>
              <a:rPr b="0" lang="pl-PL" sz="1200" spc="-1" strike="noStrike">
                <a:solidFill>
                  <a:srgbClr val="595959"/>
                </a:solidFill>
                <a:latin typeface="Arial"/>
                <a:ea typeface="Arial"/>
              </a:rPr>
              <a:t>systematyczny przegląd literatury</a:t>
            </a:r>
            <a:endParaRPr b="0" lang="pl-PL" sz="12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04560">
              <a:lnSpc>
                <a:spcPct val="100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○"/>
            </a:pPr>
            <a:r>
              <a:rPr b="0" lang="pl-PL" sz="1200" spc="-1" strike="noStrike">
                <a:solidFill>
                  <a:srgbClr val="595959"/>
                </a:solidFill>
                <a:latin typeface="Arial"/>
                <a:ea typeface="Arial"/>
              </a:rPr>
              <a:t>opracowanie scenariuszy pomiarowych</a:t>
            </a:r>
            <a:endParaRPr b="0" lang="pl-PL" sz="12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04560">
              <a:lnSpc>
                <a:spcPct val="100000"/>
              </a:lnSpc>
              <a:spcBef>
                <a:spcPts val="1001"/>
              </a:spcBef>
              <a:spcAft>
                <a:spcPts val="1001"/>
              </a:spcAft>
              <a:buClr>
                <a:srgbClr val="595959"/>
              </a:buClr>
              <a:buFont typeface="Arial"/>
              <a:buChar char="○"/>
            </a:pPr>
            <a:r>
              <a:rPr b="0" lang="pl-PL" sz="1200" spc="-1" strike="noStrike">
                <a:solidFill>
                  <a:srgbClr val="595959"/>
                </a:solidFill>
                <a:latin typeface="Arial"/>
                <a:ea typeface="Arial"/>
              </a:rPr>
              <a:t>implementacja bazy danych</a:t>
            </a:r>
            <a:endParaRPr b="0" lang="pl-PL" sz="1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CustomShape 1"/>
          <p:cNvSpPr/>
          <p:nvPr/>
        </p:nvSpPr>
        <p:spPr>
          <a:xfrm>
            <a:off x="5132880" y="1468440"/>
            <a:ext cx="3699360" cy="6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000000"/>
                </a:solidFill>
                <a:latin typeface="Arial"/>
                <a:ea typeface="Arial"/>
              </a:rPr>
              <a:t>When you’re looking at your GPS position</a:t>
            </a:r>
            <a:endParaRPr b="0" lang="pl-PL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000000"/>
                </a:solidFill>
                <a:latin typeface="Arial"/>
                <a:ea typeface="Arial"/>
              </a:rPr>
              <a:t>inside the building</a:t>
            </a:r>
            <a:endParaRPr b="0" lang="pl-PL" sz="1400" spc="-1" strike="noStrike">
              <a:latin typeface="Arial"/>
            </a:endParaRPr>
          </a:p>
        </p:txBody>
      </p:sp>
      <p:pic>
        <p:nvPicPr>
          <p:cNvPr id="120" name="Google Shape;120;p19" descr=""/>
          <p:cNvPicPr/>
          <p:nvPr/>
        </p:nvPicPr>
        <p:blipFill>
          <a:blip r:embed="rId1"/>
          <a:stretch/>
        </p:blipFill>
        <p:spPr>
          <a:xfrm>
            <a:off x="551520" y="2417400"/>
            <a:ext cx="3699000" cy="2274840"/>
          </a:xfrm>
          <a:prstGeom prst="rect">
            <a:avLst/>
          </a:prstGeom>
          <a:ln>
            <a:noFill/>
          </a:ln>
        </p:spPr>
      </p:pic>
      <p:sp>
        <p:nvSpPr>
          <p:cNvPr id="121" name="TextShape 2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GPS: oczekiwania vs rzeczywistość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22" name="Google Shape;122;p19" descr=""/>
          <p:cNvPicPr/>
          <p:nvPr/>
        </p:nvPicPr>
        <p:blipFill>
          <a:blip r:embed="rId2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23" name="Google Shape;123;p19" descr=""/>
          <p:cNvPicPr/>
          <p:nvPr/>
        </p:nvPicPr>
        <p:blipFill>
          <a:blip r:embed="rId3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124" name="TextShape 3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125" name="TextShape 4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03AE5915-1ED0-460E-A90C-92487AEA5B56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pic>
        <p:nvPicPr>
          <p:cNvPr id="126" name="Google Shape;126;p19" descr=""/>
          <p:cNvPicPr/>
          <p:nvPr/>
        </p:nvPicPr>
        <p:blipFill>
          <a:blip r:embed="rId4"/>
          <a:stretch/>
        </p:blipFill>
        <p:spPr>
          <a:xfrm>
            <a:off x="5237280" y="1966680"/>
            <a:ext cx="3490560" cy="3176280"/>
          </a:xfrm>
          <a:prstGeom prst="rect">
            <a:avLst/>
          </a:prstGeom>
          <a:ln>
            <a:noFill/>
          </a:ln>
        </p:spPr>
      </p:pic>
      <p:sp>
        <p:nvSpPr>
          <p:cNvPr id="127" name="CustomShape 5"/>
          <p:cNvSpPr/>
          <p:nvPr/>
        </p:nvSpPr>
        <p:spPr>
          <a:xfrm>
            <a:off x="1085040" y="1576080"/>
            <a:ext cx="2632320" cy="39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000000"/>
                </a:solidFill>
                <a:latin typeface="Arial"/>
                <a:ea typeface="Arial"/>
              </a:rPr>
              <a:t>GPS after you enter a building</a:t>
            </a:r>
            <a:endParaRPr b="0" lang="pl-PL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Shape 1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64C24363-4249-4707-A633-63299C006805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sp>
        <p:nvSpPr>
          <p:cNvPr id="129" name="CustomShape 2"/>
          <p:cNvSpPr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Projekt systemu</a:t>
            </a:r>
            <a:endParaRPr b="0" lang="pl-PL" sz="2400" spc="-1" strike="noStrike">
              <a:latin typeface="Arial"/>
            </a:endParaRPr>
          </a:p>
        </p:txBody>
      </p:sp>
      <p:sp>
        <p:nvSpPr>
          <p:cNvPr id="130" name="CustomShape 3"/>
          <p:cNvSpPr/>
          <p:nvPr/>
        </p:nvSpPr>
        <p:spPr>
          <a:xfrm>
            <a:off x="311760" y="1437840"/>
            <a:ext cx="8520120" cy="15260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marL="457200" indent="-3427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1800" spc="-1" strike="noStrike">
                <a:solidFill>
                  <a:srgbClr val="595959"/>
                </a:solidFill>
                <a:latin typeface="Arial"/>
                <a:ea typeface="Arial"/>
              </a:rPr>
              <a:t>RSS (Received Signal Strength)</a:t>
            </a:r>
            <a:endParaRPr b="0" lang="pl-PL" sz="1800" spc="-1" strike="noStrike">
              <a:latin typeface="Arial"/>
            </a:endParaRPr>
          </a:p>
          <a:p>
            <a:pPr marL="457200" indent="-34272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800" spc="-1" strike="noStrike">
                <a:solidFill>
                  <a:srgbClr val="595959"/>
                </a:solidFill>
                <a:latin typeface="Arial"/>
                <a:ea typeface="Arial"/>
              </a:rPr>
              <a:t>Metoda sygnatur radiowych (Fingerpritning)</a:t>
            </a:r>
            <a:endParaRPr b="0" lang="pl-PL" sz="1800" spc="-1" strike="noStrike">
              <a:latin typeface="Arial"/>
            </a:endParaRPr>
          </a:p>
          <a:p>
            <a:pPr marL="457200" indent="-342720">
              <a:lnSpc>
                <a:spcPct val="115000"/>
              </a:lnSpc>
              <a:spcBef>
                <a:spcPts val="1001"/>
              </a:spcBef>
              <a:spcAft>
                <a:spcPts val="1001"/>
              </a:spcAft>
              <a:buClr>
                <a:srgbClr val="595959"/>
              </a:buClr>
              <a:buFont typeface="Arial"/>
              <a:buChar char="●"/>
            </a:pPr>
            <a:r>
              <a:rPr b="0" lang="pl-PL" sz="1800" spc="-1" strike="noStrike">
                <a:solidFill>
                  <a:srgbClr val="595959"/>
                </a:solidFill>
                <a:latin typeface="Arial"/>
                <a:ea typeface="Arial"/>
              </a:rPr>
              <a:t>Algorytmy sztucznej inteligencji (głęboka sieć neuronowa)</a:t>
            </a:r>
            <a:endParaRPr b="0" lang="pl-PL" sz="1800" spc="-1" strike="noStrike">
              <a:latin typeface="Arial"/>
            </a:endParaRPr>
          </a:p>
        </p:txBody>
      </p:sp>
      <p:pic>
        <p:nvPicPr>
          <p:cNvPr id="131" name="Google Shape;135;p20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32" name="Google Shape;136;p20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133" name="CustomShape 4"/>
          <p:cNvSpPr/>
          <p:nvPr/>
        </p:nvSpPr>
        <p:spPr>
          <a:xfrm>
            <a:off x="1718640" y="195840"/>
            <a:ext cx="5706360" cy="444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TextShape 1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Powiązane prace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35" name="Google Shape;143;p21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36" name="Google Shape;144;p21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137" name="TextShape 2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graphicFrame>
        <p:nvGraphicFramePr>
          <p:cNvPr id="138" name="Table 3"/>
          <p:cNvGraphicFramePr/>
          <p:nvPr/>
        </p:nvGraphicFramePr>
        <p:xfrm>
          <a:off x="551520" y="1351080"/>
          <a:ext cx="8280360" cy="3137040"/>
        </p:xfrm>
        <a:graphic>
          <a:graphicData uri="http://schemas.openxmlformats.org/drawingml/2006/table">
            <a:tbl>
              <a:tblPr/>
              <a:tblGrid>
                <a:gridCol w="2768760"/>
                <a:gridCol w="2822040"/>
                <a:gridCol w="2689560"/>
              </a:tblGrid>
              <a:tr h="395640"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</a:rPr>
                        <a:t>Lokalizowanie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solidFill>
                      <a:srgbClr val="1c4587"/>
                    </a:solidFill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</a:rPr>
                        <a:t>Algorytm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solidFill>
                      <a:srgbClr val="1c4587"/>
                    </a:solidFill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</a:rPr>
                        <a:t>Wyniki lokalizacji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solidFill>
                      <a:srgbClr val="1c4587"/>
                    </a:solidFill>
                  </a:tcPr>
                </a:tc>
              </a:tr>
              <a:tr h="427320">
                <a:tc>
                  <a:txBody>
                    <a:bodyPr lIns="91080" rIns="91080" tIns="91080" bIns="91080"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w pomieszczeniu 3,5 m x 4,5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Sieć neuronowa [1]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RMSE = 0,9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</a:tr>
              <a:tr h="395640"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na zewnątrz 100 m x 100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Sieć neuronowa [2]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RMSE = 5,5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</a:tr>
              <a:tr h="395640"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w pomieszczeniu 23 m x 17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 rowSpan="2"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Sieć neuronowa [3]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RMSE = 8,5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</a:tr>
              <a:tr h="395640"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na zewnątrz 610 m x 310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RMSE = 2,5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</a:tr>
              <a:tr h="608760"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rozróżnianie budynków i pięter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Sieć neuronowa składająca się </a:t>
                      </a:r>
                      <a:br/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z encodera i klasyfikatora [4]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dokładność klasyfikacji = 97%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</a:tr>
              <a:tr h="608760"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rozróżnianie pięter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Sieć neuronowa składająca się </a:t>
                      </a:r>
                      <a:br/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z encodera i klasyfikatora [5]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dokładność klasyfikacji = 98%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</a:tr>
              <a:tr h="395640"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na zewnątrz 60 m x 60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Klasyfikacja i sieć typu LSTM [6]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  <a:tc>
                  <a:txBody>
                    <a:bodyPr lIns="91080" rIns="91080" tIns="91080" bIns="91080"/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4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RMSE = 0,03 m</a:t>
                      </a:r>
                      <a:endParaRPr b="0" lang="pl-PL" sz="14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9e9e9e"/>
                      </a:solidFill>
                    </a:lnL>
                    <a:lnR w="9360">
                      <a:solidFill>
                        <a:srgbClr val="9e9e9e"/>
                      </a:solidFill>
                    </a:lnR>
                    <a:lnT w="9360">
                      <a:solidFill>
                        <a:srgbClr val="9e9e9e"/>
                      </a:solidFill>
                    </a:lnT>
                    <a:lnB w="9360">
                      <a:solidFill>
                        <a:srgbClr val="9e9e9e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9" name="TextShape 4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1B790806-43AB-47D0-86BC-84DE46B7C0E9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CustomShape 1"/>
          <p:cNvSpPr/>
          <p:nvPr/>
        </p:nvSpPr>
        <p:spPr>
          <a:xfrm>
            <a:off x="658800" y="4767840"/>
            <a:ext cx="7826040" cy="335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algn="ctr">
              <a:lnSpc>
                <a:spcPct val="100000"/>
              </a:lnSpc>
            </a:pPr>
            <a:r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Rys. Schemat wykorzystanych komponentów i ich powiązania w projektowanym systemie radiolokalizacyjnym</a:t>
            </a:r>
            <a:endParaRPr b="0" lang="pl-PL" sz="1000" spc="-1" strike="noStrike">
              <a:latin typeface="Arial"/>
            </a:endParaRPr>
          </a:p>
        </p:txBody>
      </p:sp>
      <p:pic>
        <p:nvPicPr>
          <p:cNvPr id="141" name="Google Shape;153;p22" descr=""/>
          <p:cNvPicPr/>
          <p:nvPr/>
        </p:nvPicPr>
        <p:blipFill>
          <a:blip r:embed="rId1"/>
          <a:stretch/>
        </p:blipFill>
        <p:spPr>
          <a:xfrm>
            <a:off x="3119040" y="1351080"/>
            <a:ext cx="2905560" cy="3416040"/>
          </a:xfrm>
          <a:prstGeom prst="rect">
            <a:avLst/>
          </a:prstGeom>
          <a:ln>
            <a:noFill/>
          </a:ln>
        </p:spPr>
      </p:pic>
      <p:sp>
        <p:nvSpPr>
          <p:cNvPr id="142" name="TextShape 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78FBF010-7506-49DB-A4DA-BA0A63F7A81F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sp>
        <p:nvSpPr>
          <p:cNvPr id="143" name="TextShape 3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Zrealizowane stanowisko pomiarowe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44" name="Google Shape;156;p22" descr=""/>
          <p:cNvPicPr/>
          <p:nvPr/>
        </p:nvPicPr>
        <p:blipFill>
          <a:blip r:embed="rId2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45" name="Google Shape;157;p22" descr=""/>
          <p:cNvPicPr/>
          <p:nvPr/>
        </p:nvPicPr>
        <p:blipFill>
          <a:blip r:embed="rId3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146" name="TextShape 4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pic>
        <p:nvPicPr>
          <p:cNvPr id="147" name="Google Shape;159;p22" descr=""/>
          <p:cNvPicPr/>
          <p:nvPr/>
        </p:nvPicPr>
        <p:blipFill>
          <a:blip r:embed="rId4"/>
          <a:stretch/>
        </p:blipFill>
        <p:spPr>
          <a:xfrm>
            <a:off x="3216240" y="2630160"/>
            <a:ext cx="415080" cy="4150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extShape 1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Stanowisko pomiarowe - mierzone parametry</a:t>
            </a:r>
            <a:br/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49" name="Google Shape;165;p23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50" name="Google Shape;166;p23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151" name="TextShape 2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pic>
        <p:nvPicPr>
          <p:cNvPr id="152" name="Google Shape;168;p23" descr=""/>
          <p:cNvPicPr/>
          <p:nvPr/>
        </p:nvPicPr>
        <p:blipFill>
          <a:blip r:embed="rId3"/>
          <a:stretch/>
        </p:blipFill>
        <p:spPr>
          <a:xfrm>
            <a:off x="3777120" y="1503720"/>
            <a:ext cx="1589400" cy="3442680"/>
          </a:xfrm>
          <a:prstGeom prst="rect">
            <a:avLst/>
          </a:prstGeom>
          <a:ln w="19080">
            <a:solidFill>
              <a:srgbClr val="000000"/>
            </a:solidFill>
            <a:round/>
          </a:ln>
        </p:spPr>
      </p:pic>
      <p:sp>
        <p:nvSpPr>
          <p:cNvPr id="153" name="CustomShape 3"/>
          <p:cNvSpPr/>
          <p:nvPr/>
        </p:nvSpPr>
        <p:spPr>
          <a:xfrm>
            <a:off x="2353680" y="2017080"/>
            <a:ext cx="1222560" cy="73332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360">
            <a:solidFill>
              <a:schemeClr val="dk2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tIns="91440" bIns="91440" anchor="ctr"/>
          <a:p>
            <a:pPr algn="ctr">
              <a:lnSpc>
                <a:spcPct val="100000"/>
              </a:lnSpc>
            </a:pPr>
            <a:r>
              <a:rPr b="1" lang="pl-PL" sz="1400" spc="-1" strike="noStrike">
                <a:solidFill>
                  <a:srgbClr val="000000"/>
                </a:solidFill>
                <a:latin typeface="Arial"/>
                <a:ea typeface="Arial"/>
              </a:rPr>
              <a:t>LTE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54" name="CustomShape 4"/>
          <p:cNvSpPr/>
          <p:nvPr/>
        </p:nvSpPr>
        <p:spPr>
          <a:xfrm>
            <a:off x="2353680" y="3771360"/>
            <a:ext cx="1222560" cy="73332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360">
            <a:solidFill>
              <a:schemeClr val="dk2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tIns="91440" bIns="91440" anchor="ctr"/>
          <a:p>
            <a:pPr algn="ctr">
              <a:lnSpc>
                <a:spcPct val="100000"/>
              </a:lnSpc>
            </a:pPr>
            <a:r>
              <a:rPr b="1" lang="pl-PL" sz="1400" spc="-1" strike="noStrike">
                <a:solidFill>
                  <a:srgbClr val="000000"/>
                </a:solidFill>
                <a:latin typeface="Arial"/>
                <a:ea typeface="Arial"/>
              </a:rPr>
              <a:t>Android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55" name="CustomShape 5"/>
          <p:cNvSpPr/>
          <p:nvPr/>
        </p:nvSpPr>
        <p:spPr>
          <a:xfrm>
            <a:off x="5528160" y="3771360"/>
            <a:ext cx="1222560" cy="73332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360">
            <a:solidFill>
              <a:schemeClr val="dk2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tIns="91440" bIns="91440" anchor="ctr"/>
          <a:p>
            <a:pPr algn="ctr">
              <a:lnSpc>
                <a:spcPct val="100000"/>
              </a:lnSpc>
            </a:pPr>
            <a:r>
              <a:rPr b="1" lang="pl-PL" sz="1400" spc="-1" strike="noStrike">
                <a:solidFill>
                  <a:srgbClr val="000000"/>
                </a:solidFill>
                <a:latin typeface="Arial"/>
                <a:ea typeface="Arial"/>
              </a:rPr>
              <a:t>GPS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56" name="CustomShape 6"/>
          <p:cNvSpPr/>
          <p:nvPr/>
        </p:nvSpPr>
        <p:spPr>
          <a:xfrm>
            <a:off x="5528160" y="2017080"/>
            <a:ext cx="1222560" cy="73332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360">
            <a:solidFill>
              <a:schemeClr val="dk2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tIns="91440" bIns="91440" anchor="ctr"/>
          <a:p>
            <a:pPr algn="ctr">
              <a:lnSpc>
                <a:spcPct val="100000"/>
              </a:lnSpc>
            </a:pPr>
            <a:r>
              <a:rPr b="1" lang="pl-PL" sz="1400" spc="-1" strike="noStrike">
                <a:solidFill>
                  <a:srgbClr val="000000"/>
                </a:solidFill>
                <a:latin typeface="Arial"/>
                <a:ea typeface="Arial"/>
              </a:rPr>
              <a:t>WiFi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57" name="TextShape 7"/>
          <p:cNvSpPr txBox="1"/>
          <p:nvPr/>
        </p:nvSpPr>
        <p:spPr>
          <a:xfrm>
            <a:off x="291960" y="1646640"/>
            <a:ext cx="1815120" cy="147456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marL="360000" indent="-18396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PCI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360000" indent="-18396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RSRP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360000" indent="-18396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RSRQ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8" name="TextShape 8"/>
          <p:cNvSpPr txBox="1"/>
          <p:nvPr/>
        </p:nvSpPr>
        <p:spPr>
          <a:xfrm>
            <a:off x="291960" y="3630600"/>
            <a:ext cx="1900080" cy="101484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marL="360000" indent="-18396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czas systemowy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360000" indent="-18396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identyfikator urządzenia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9" name="TextShape 9"/>
          <p:cNvSpPr txBox="1"/>
          <p:nvPr/>
        </p:nvSpPr>
        <p:spPr>
          <a:xfrm>
            <a:off x="6951240" y="1876320"/>
            <a:ext cx="1860840" cy="101484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marL="180000" indent="-17424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BSSID 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180000" indent="-17424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RSSI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180000" indent="-17424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znacznik czasowy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TextShape 10"/>
          <p:cNvSpPr txBox="1"/>
          <p:nvPr/>
        </p:nvSpPr>
        <p:spPr>
          <a:xfrm>
            <a:off x="6951240" y="3630600"/>
            <a:ext cx="1900080" cy="101484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marL="180000" indent="-17424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szerokość geog.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180000" indent="-17424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długość geog.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180000" indent="-174240">
              <a:lnSpc>
                <a:spcPct val="100000"/>
              </a:lnSpc>
              <a:buClr>
                <a:srgbClr val="38761d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38761d"/>
                </a:solidFill>
                <a:latin typeface="Arial"/>
                <a:ea typeface="Arial"/>
              </a:rPr>
              <a:t>wysokość WGS 84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TextShape 11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9D3AADF3-9E00-4077-9839-FD1F9AF46EA5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82;p24" descr=""/>
          <p:cNvPicPr/>
          <p:nvPr/>
        </p:nvPicPr>
        <p:blipFill>
          <a:blip r:embed="rId1"/>
          <a:stretch/>
        </p:blipFill>
        <p:spPr>
          <a:xfrm>
            <a:off x="3491280" y="86400"/>
            <a:ext cx="2161080" cy="4681080"/>
          </a:xfrm>
          <a:prstGeom prst="rect">
            <a:avLst/>
          </a:prstGeom>
          <a:ln w="19080">
            <a:solidFill>
              <a:srgbClr val="000000"/>
            </a:solidFill>
            <a:round/>
          </a:ln>
        </p:spPr>
      </p:pic>
      <p:sp>
        <p:nvSpPr>
          <p:cNvPr id="163" name="CustomShape 1"/>
          <p:cNvSpPr/>
          <p:nvPr/>
        </p:nvSpPr>
        <p:spPr>
          <a:xfrm>
            <a:off x="3071880" y="4767840"/>
            <a:ext cx="2999520" cy="335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algn="ctr">
              <a:lnSpc>
                <a:spcPct val="100000"/>
              </a:lnSpc>
            </a:pPr>
            <a:r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Rys. Interfejs graficzny aplikacji pomiarowej</a:t>
            </a:r>
            <a:endParaRPr b="0" lang="pl-PL" sz="1000" spc="-1" strike="noStrike">
              <a:latin typeface="Arial"/>
            </a:endParaRPr>
          </a:p>
        </p:txBody>
      </p:sp>
      <p:sp>
        <p:nvSpPr>
          <p:cNvPr id="164" name="CustomShape 2"/>
          <p:cNvSpPr/>
          <p:nvPr/>
        </p:nvSpPr>
        <p:spPr>
          <a:xfrm>
            <a:off x="4885200" y="424440"/>
            <a:ext cx="1950120" cy="116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5" name="CustomShape 3"/>
          <p:cNvSpPr/>
          <p:nvPr/>
        </p:nvSpPr>
        <p:spPr>
          <a:xfrm flipH="1" rot="10800000">
            <a:off x="6717600" y="1925640"/>
            <a:ext cx="1273320" cy="4363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6" name="CustomShape 4"/>
          <p:cNvSpPr/>
          <p:nvPr/>
        </p:nvSpPr>
        <p:spPr>
          <a:xfrm>
            <a:off x="5512680" y="3273120"/>
            <a:ext cx="1070280" cy="118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7" name="CustomShape 5"/>
          <p:cNvSpPr/>
          <p:nvPr/>
        </p:nvSpPr>
        <p:spPr>
          <a:xfrm>
            <a:off x="5457240" y="3580920"/>
            <a:ext cx="1230120" cy="565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8" name="CustomShape 6"/>
          <p:cNvSpPr/>
          <p:nvPr/>
        </p:nvSpPr>
        <p:spPr>
          <a:xfrm flipH="1">
            <a:off x="2441880" y="3556080"/>
            <a:ext cx="1125720" cy="4856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69" name="CustomShape 7"/>
          <p:cNvSpPr/>
          <p:nvPr/>
        </p:nvSpPr>
        <p:spPr>
          <a:xfrm rot="10800000">
            <a:off x="3697560" y="3242520"/>
            <a:ext cx="1611720" cy="57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70" name="CustomShape 8"/>
          <p:cNvSpPr/>
          <p:nvPr/>
        </p:nvSpPr>
        <p:spPr>
          <a:xfrm flipH="1">
            <a:off x="2257200" y="627480"/>
            <a:ext cx="1316520" cy="79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71" name="CustomShape 9"/>
          <p:cNvSpPr/>
          <p:nvPr/>
        </p:nvSpPr>
        <p:spPr>
          <a:xfrm flipH="1">
            <a:off x="2307240" y="1273680"/>
            <a:ext cx="1267200" cy="799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72" name="CustomShape 10"/>
          <p:cNvSpPr/>
          <p:nvPr/>
        </p:nvSpPr>
        <p:spPr>
          <a:xfrm flipH="1">
            <a:off x="2122200" y="2005560"/>
            <a:ext cx="1433160" cy="1843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73" name="CustomShape 11"/>
          <p:cNvSpPr/>
          <p:nvPr/>
        </p:nvSpPr>
        <p:spPr>
          <a:xfrm flipH="1" rot="10800000">
            <a:off x="6761160" y="2774880"/>
            <a:ext cx="2343960" cy="3931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9360">
            <a:solidFill>
              <a:schemeClr val="dk2"/>
            </a:solidFill>
            <a:round/>
            <a:tailEnd len="med" type="triangle" w="med"/>
          </a:ln>
        </p:spPr>
        <p:style>
          <a:lnRef idx="0"/>
          <a:fillRef idx="0"/>
          <a:effectRef idx="0"/>
          <a:fontRef idx="minor"/>
        </p:style>
      </p:sp>
      <p:sp>
        <p:nvSpPr>
          <p:cNvPr id="174" name="CustomShape 12"/>
          <p:cNvSpPr/>
          <p:nvPr/>
        </p:nvSpPr>
        <p:spPr>
          <a:xfrm>
            <a:off x="277200" y="359640"/>
            <a:ext cx="2245320" cy="6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Numer wykonanego zestawu pomiarowego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75" name="CustomShape 13"/>
          <p:cNvSpPr/>
          <p:nvPr/>
        </p:nvSpPr>
        <p:spPr>
          <a:xfrm>
            <a:off x="540000" y="1156680"/>
            <a:ext cx="2245320" cy="396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Stan kolejki żądań 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76" name="CustomShape 14"/>
          <p:cNvSpPr/>
          <p:nvPr/>
        </p:nvSpPr>
        <p:spPr>
          <a:xfrm>
            <a:off x="149400" y="1981080"/>
            <a:ext cx="2427120" cy="822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Odpowiedź serwera</a:t>
            </a:r>
            <a:endParaRPr b="0" lang="pl-PL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Stan kolejki po aktualizacji</a:t>
            </a:r>
            <a:endParaRPr b="0" lang="pl-PL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Czas realizacji żądania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77" name="CustomShape 15"/>
          <p:cNvSpPr/>
          <p:nvPr/>
        </p:nvSpPr>
        <p:spPr>
          <a:xfrm>
            <a:off x="596880" y="2971440"/>
            <a:ext cx="1925280" cy="6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Jednorazowy </a:t>
            </a:r>
            <a:endParaRPr b="0" lang="pl-PL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pomiar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78" name="CustomShape 16"/>
          <p:cNvSpPr/>
          <p:nvPr/>
        </p:nvSpPr>
        <p:spPr>
          <a:xfrm>
            <a:off x="186120" y="3860640"/>
            <a:ext cx="2427120" cy="6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Przywrócenie domyślnych ustawień 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79" name="CustomShape 17"/>
          <p:cNvSpPr/>
          <p:nvPr/>
        </p:nvSpPr>
        <p:spPr>
          <a:xfrm>
            <a:off x="6716880" y="3903840"/>
            <a:ext cx="2427120" cy="6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Wyłączenie aplikacji pomiarowej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80" name="CustomShape 18"/>
          <p:cNvSpPr/>
          <p:nvPr/>
        </p:nvSpPr>
        <p:spPr>
          <a:xfrm>
            <a:off x="6621480" y="2971440"/>
            <a:ext cx="2427120" cy="822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Uruchomienie / zatrzymanie pomiarów cyklicznych </a:t>
            </a:r>
            <a:endParaRPr b="0" lang="pl-PL" sz="1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(co 1 sekundę)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81" name="CustomShape 19"/>
          <p:cNvSpPr/>
          <p:nvPr/>
        </p:nvSpPr>
        <p:spPr>
          <a:xfrm>
            <a:off x="6835320" y="252000"/>
            <a:ext cx="2308320" cy="6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Informacja o połączeniu z siecią internet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82" name="CustomShape 20"/>
          <p:cNvSpPr/>
          <p:nvPr/>
        </p:nvSpPr>
        <p:spPr>
          <a:xfrm>
            <a:off x="6798240" y="1156680"/>
            <a:ext cx="2161080" cy="6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Określenie miejsca wykonywania pomiarów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83" name="CustomShape 21"/>
          <p:cNvSpPr/>
          <p:nvPr/>
        </p:nvSpPr>
        <p:spPr>
          <a:xfrm>
            <a:off x="6798240" y="2063880"/>
            <a:ext cx="2161080" cy="609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>
              <a:lnSpc>
                <a:spcPct val="100000"/>
              </a:lnSpc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Identyfikator punktu pomiarowego</a:t>
            </a:r>
            <a:endParaRPr b="0" lang="pl-PL" sz="1400" spc="-1" strike="noStrike">
              <a:latin typeface="Arial"/>
            </a:endParaRPr>
          </a:p>
        </p:txBody>
      </p:sp>
      <p:sp>
        <p:nvSpPr>
          <p:cNvPr id="184" name="TextShape 2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92A13673-9264-416E-A57E-23D20E4AE323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Scenariusze pomiarowe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6" name="TextShape 2"/>
          <p:cNvSpPr txBox="1"/>
          <p:nvPr/>
        </p:nvSpPr>
        <p:spPr>
          <a:xfrm>
            <a:off x="311760" y="1351080"/>
            <a:ext cx="8520120" cy="313092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457200" indent="-3427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1800" spc="-1" strike="noStrike">
                <a:solidFill>
                  <a:srgbClr val="595959"/>
                </a:solidFill>
                <a:latin typeface="Arial"/>
                <a:ea typeface="Arial"/>
              </a:rPr>
              <a:t>Scenariusz zewnątrzbudynkowy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marL="457200">
              <a:lnSpc>
                <a:spcPct val="115000"/>
              </a:lnSpc>
              <a:spcBef>
                <a:spcPts val="1001"/>
              </a:spcBef>
              <a:spcAft>
                <a:spcPts val="1001"/>
              </a:spcAft>
            </a:pP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7" name="Google Shape;211;p25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88" name="Google Shape;212;p25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189" name="TextShape 3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pic>
        <p:nvPicPr>
          <p:cNvPr id="190" name="Google Shape;214;p25" descr=""/>
          <p:cNvPicPr/>
          <p:nvPr/>
        </p:nvPicPr>
        <p:blipFill>
          <a:blip r:embed="rId3"/>
          <a:stretch/>
        </p:blipFill>
        <p:spPr>
          <a:xfrm>
            <a:off x="1559880" y="1810440"/>
            <a:ext cx="6023520" cy="2897280"/>
          </a:xfrm>
          <a:prstGeom prst="rect">
            <a:avLst/>
          </a:prstGeom>
          <a:ln>
            <a:noFill/>
          </a:ln>
        </p:spPr>
      </p:pic>
      <p:sp>
        <p:nvSpPr>
          <p:cNvPr id="191" name="TextShape 4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9868ED2D-CFD4-4052-AAC8-8883E44BF8B2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sp>
        <p:nvSpPr>
          <p:cNvPr id="192" name="CustomShape 5"/>
          <p:cNvSpPr/>
          <p:nvPr/>
        </p:nvSpPr>
        <p:spPr>
          <a:xfrm>
            <a:off x="1113120" y="4690800"/>
            <a:ext cx="6630120" cy="335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algn="ctr">
              <a:lnSpc>
                <a:spcPct val="100000"/>
              </a:lnSpc>
            </a:pPr>
            <a:r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Rys. Trasa pomiarowa z punktami referencyjnymi zewnątrzbudynkowego scenariusza pomiarowego. </a:t>
            </a:r>
            <a:endParaRPr b="0" lang="pl-PL" sz="1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TextShape 1"/>
          <p:cNvSpPr txBox="1"/>
          <p:nvPr/>
        </p:nvSpPr>
        <p:spPr>
          <a:xfrm>
            <a:off x="311760" y="209880"/>
            <a:ext cx="824076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457200" indent="-34272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1800" spc="-1" strike="noStrike">
                <a:solidFill>
                  <a:srgbClr val="595959"/>
                </a:solidFill>
                <a:latin typeface="Arial"/>
                <a:ea typeface="Arial"/>
              </a:rPr>
              <a:t>Scenariusze wewnątrzbudynkowe:</a:t>
            </a:r>
            <a:endParaRPr b="0" lang="pl-PL" sz="18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23640">
              <a:lnSpc>
                <a:spcPct val="115000"/>
              </a:lnSpc>
              <a:buClr>
                <a:srgbClr val="595959"/>
              </a:buClr>
              <a:buFont typeface="Arial"/>
              <a:buChar char="○"/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II A - piętro piwniczne, niekorzystne warunki propagacyjne</a:t>
            </a:r>
            <a:endParaRPr b="0" lang="pl-PL" sz="15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23640">
              <a:lnSpc>
                <a:spcPct val="115000"/>
              </a:lnSpc>
              <a:buClr>
                <a:srgbClr val="595959"/>
              </a:buClr>
              <a:buFont typeface="Arial"/>
              <a:buChar char="○"/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II B - identyfikacja pomieszczenia</a:t>
            </a:r>
            <a:endParaRPr b="0" lang="pl-PL" sz="1500" spc="-1" strike="noStrike">
              <a:solidFill>
                <a:srgbClr val="000000"/>
              </a:solidFill>
              <a:latin typeface="Arial"/>
            </a:endParaRPr>
          </a:p>
          <a:p>
            <a:pPr lvl="1" marL="914400" indent="-323640">
              <a:lnSpc>
                <a:spcPct val="115000"/>
              </a:lnSpc>
              <a:buClr>
                <a:srgbClr val="595959"/>
              </a:buClr>
              <a:buFont typeface="Arial"/>
              <a:buChar char="○"/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II C - identyfikacja piętra</a:t>
            </a:r>
            <a:endParaRPr b="0" lang="pl-PL" sz="15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4" name="TextShape 2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F868822E-FCEE-46C4-9046-56A4394CB116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sp>
        <p:nvSpPr>
          <p:cNvPr id="195" name="CustomShape 3"/>
          <p:cNvSpPr/>
          <p:nvPr/>
        </p:nvSpPr>
        <p:spPr>
          <a:xfrm>
            <a:off x="1116720" y="4511160"/>
            <a:ext cx="6630120" cy="335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algn="ctr">
              <a:lnSpc>
                <a:spcPct val="100000"/>
              </a:lnSpc>
            </a:pPr>
            <a:r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Rys. Przykładowa trasa pomiarowa z punktami referencyjnymi dla scenariusza II A.</a:t>
            </a:r>
            <a:endParaRPr b="0" lang="pl-PL" sz="1000" spc="-1" strike="noStrike">
              <a:latin typeface="Arial"/>
            </a:endParaRPr>
          </a:p>
        </p:txBody>
      </p:sp>
      <p:pic>
        <p:nvPicPr>
          <p:cNvPr id="196" name="Google Shape;224;p26" descr=""/>
          <p:cNvPicPr/>
          <p:nvPr/>
        </p:nvPicPr>
        <p:blipFill>
          <a:blip r:embed="rId1"/>
          <a:srcRect l="2136" t="32844" r="25706" b="3469"/>
          <a:stretch/>
        </p:blipFill>
        <p:spPr>
          <a:xfrm>
            <a:off x="851760" y="1468080"/>
            <a:ext cx="6895440" cy="3042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7" dur="indefinite" restart="never" nodeType="tmRoot">
          <p:childTnLst>
            <p:seq>
              <p:cTn id="2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TextShape 1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 w="9360">
            <a:solidFill>
              <a:srgbClr val="ffffff"/>
            </a:solidFill>
            <a:round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Wstępne wyniki → scenariusze próbne</a:t>
            </a:r>
            <a:br/>
            <a:br/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98" name="Google Shape;230;p27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199" name="Google Shape;231;p27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200" name="TextShape 2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201" name="TextShape 3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9C96FA78-DF90-4CCE-9F56-FB0ED56BC349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  <p:graphicFrame>
        <p:nvGraphicFramePr>
          <p:cNvPr id="202" name="Table 4"/>
          <p:cNvGraphicFramePr/>
          <p:nvPr/>
        </p:nvGraphicFramePr>
        <p:xfrm>
          <a:off x="952560" y="1603080"/>
          <a:ext cx="7238520" cy="3552120"/>
        </p:xfrm>
        <a:graphic>
          <a:graphicData uri="http://schemas.openxmlformats.org/drawingml/2006/table">
            <a:tbl>
              <a:tblPr/>
              <a:tblGrid>
                <a:gridCol w="7238880"/>
              </a:tblGrid>
              <a:tr h="2788560">
                <a:tc>
                  <a:tcPr marL="91080" marR="91080">
                    <a:lnL w="9360">
                      <a:solidFill>
                        <a:srgbClr val="ffffff"/>
                      </a:solidFill>
                    </a:lnL>
                    <a:lnR w="9360">
                      <a:solidFill>
                        <a:srgbClr val="ffffff"/>
                      </a:solidFill>
                    </a:lnR>
                    <a:lnT w="9360">
                      <a:solidFill>
                        <a:srgbClr val="ffffff"/>
                      </a:solidFill>
                    </a:lnT>
                    <a:lnB w="9360">
                      <a:solidFill>
                        <a:srgbClr val="ffffff"/>
                      </a:solidFill>
                    </a:lnB>
                    <a:noFill/>
                  </a:tcPr>
                </a:tc>
              </a:tr>
              <a:tr h="763560">
                <a:tc>
                  <a:txBody>
                    <a:bodyPr lIns="91080" rIns="91080" tIns="91080" bIns="91080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pl-PL" sz="10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Przykładowa wizualizacja pomiarów sygnałów GPS w programie QGIS dla a) 1. punktu referencyjnego środowiska wewnątrzbudynkowego b) 18. punktu referencyjnego środowiska zewnątrzbudynkowego</a:t>
                      </a:r>
                      <a:br/>
                      <a:endParaRPr b="0" lang="pl-PL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pl-PL" sz="1100" spc="-1" strike="noStrike">
                          <a:solidFill>
                            <a:srgbClr val="1155cc"/>
                          </a:solidFill>
                          <a:latin typeface="Arial"/>
                          <a:ea typeface="Arial"/>
                        </a:rPr>
                        <a:t>● </a:t>
                      </a:r>
                      <a:r>
                        <a:rPr b="0" lang="pl-PL" sz="1100" spc="-1" strike="noStrike">
                          <a:solidFill>
                            <a:srgbClr val="1155cc"/>
                          </a:solidFill>
                          <a:latin typeface="Arial"/>
                          <a:ea typeface="Arial"/>
                        </a:rPr>
                        <a:t>użytkownik 1</a:t>
                      </a:r>
                      <a:r>
                        <a:rPr b="0" lang="pl-PL" sz="1100" spc="-1" strike="noStrike">
                          <a:solidFill>
                            <a:srgbClr val="38761d"/>
                          </a:solidFill>
                          <a:latin typeface="Arial"/>
                          <a:ea typeface="Arial"/>
                        </a:rPr>
                        <a:t>     </a:t>
                      </a:r>
                      <a:r>
                        <a:rPr b="0" lang="pl-PL" sz="1100" spc="-1" strike="noStrike">
                          <a:solidFill>
                            <a:srgbClr val="f1c232"/>
                          </a:solidFill>
                          <a:latin typeface="Arial"/>
                          <a:ea typeface="Arial"/>
                        </a:rPr>
                        <a:t>● użytkownik 2     </a:t>
                      </a:r>
                      <a:r>
                        <a:rPr b="0" lang="pl-PL" sz="1100" spc="-1" strike="noStrike">
                          <a:solidFill>
                            <a:srgbClr val="980000"/>
                          </a:solidFill>
                          <a:latin typeface="Arial"/>
                          <a:ea typeface="Arial"/>
                        </a:rPr>
                        <a:t>● użytkownik 3    </a:t>
                      </a:r>
                      <a:r>
                        <a:rPr b="0" lang="pl-PL" sz="1100" spc="-1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</a:rPr>
                        <a:t>      </a:t>
                      </a:r>
                      <a:r>
                        <a:rPr b="0" lang="pl-PL" sz="1100" spc="-1" strike="noStrike">
                          <a:solidFill>
                            <a:srgbClr val="38761d"/>
                          </a:solidFill>
                          <a:latin typeface="Arial"/>
                          <a:ea typeface="Arial"/>
                        </a:rPr>
                        <a:t>punkt referencyjny</a:t>
                      </a:r>
                      <a:endParaRPr b="0" lang="pl-PL" sz="1100" spc="-1" strike="noStrike">
                        <a:latin typeface="Arial"/>
                      </a:endParaRPr>
                    </a:p>
                  </a:txBody>
                  <a:tcPr marL="91080" marR="91080">
                    <a:lnL w="9360">
                      <a:solidFill>
                        <a:srgbClr val="ffffff"/>
                      </a:solidFill>
                    </a:lnL>
                    <a:lnR w="9360">
                      <a:solidFill>
                        <a:srgbClr val="ffffff"/>
                      </a:solidFill>
                    </a:lnR>
                    <a:lnT w="9360">
                      <a:solidFill>
                        <a:srgbClr val="ffffff"/>
                      </a:solidFill>
                    </a:lnT>
                    <a:lnB w="9360">
                      <a:solidFill>
                        <a:srgbClr val="ffffff"/>
                      </a:solidFill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3" name="Google Shape;235;p27" descr=""/>
          <p:cNvPicPr/>
          <p:nvPr/>
        </p:nvPicPr>
        <p:blipFill>
          <a:blip r:embed="rId3"/>
          <a:srcRect l="0" t="7749" r="50003" b="11593"/>
          <a:stretch/>
        </p:blipFill>
        <p:spPr>
          <a:xfrm>
            <a:off x="1238400" y="1632600"/>
            <a:ext cx="3002400" cy="2778840"/>
          </a:xfrm>
          <a:prstGeom prst="rect">
            <a:avLst/>
          </a:prstGeom>
          <a:ln w="9360">
            <a:solidFill>
              <a:schemeClr val="lt1"/>
            </a:solidFill>
            <a:round/>
          </a:ln>
        </p:spPr>
      </p:pic>
      <p:pic>
        <p:nvPicPr>
          <p:cNvPr id="204" name="Google Shape;236;p27" descr=""/>
          <p:cNvPicPr/>
          <p:nvPr/>
        </p:nvPicPr>
        <p:blipFill>
          <a:blip r:embed="rId4"/>
          <a:srcRect l="48915" t="12127" r="0" b="0"/>
          <a:stretch/>
        </p:blipFill>
        <p:spPr>
          <a:xfrm>
            <a:off x="4399200" y="1673280"/>
            <a:ext cx="3739320" cy="2738160"/>
          </a:xfrm>
          <a:prstGeom prst="rect">
            <a:avLst/>
          </a:prstGeom>
          <a:ln>
            <a:noFill/>
          </a:ln>
        </p:spPr>
      </p:pic>
      <p:sp>
        <p:nvSpPr>
          <p:cNvPr id="205" name="CustomShape 5"/>
          <p:cNvSpPr/>
          <p:nvPr/>
        </p:nvSpPr>
        <p:spPr>
          <a:xfrm>
            <a:off x="1238400" y="1351080"/>
            <a:ext cx="5854680" cy="365760"/>
          </a:xfrm>
          <a:prstGeom prst="rect">
            <a:avLst/>
          </a:prstGeom>
          <a:noFill/>
          <a:ln w="9360">
            <a:solidFill>
              <a:schemeClr val="lt1"/>
            </a:solidFill>
            <a:round/>
          </a:ln>
        </p:spPr>
        <p:style>
          <a:lnRef idx="0"/>
          <a:fillRef idx="0"/>
          <a:effectRef idx="0"/>
          <a:fontRef idx="minor"/>
        </p:style>
        <p:txBody>
          <a:bodyPr tIns="91440" bIns="91440"/>
          <a:p>
            <a:pPr marL="457200" indent="-304560">
              <a:lnSpc>
                <a:spcPct val="100000"/>
              </a:lnSpc>
              <a:buClr>
                <a:srgbClr val="000000"/>
              </a:buClr>
              <a:buFont typeface="Arial"/>
              <a:buAutoNum type="alphaLcParenR"/>
            </a:pPr>
            <a:r>
              <a:rPr b="0" lang="pl-PL" sz="1200" spc="-1" strike="noStrike">
                <a:solidFill>
                  <a:srgbClr val="000000"/>
                </a:solidFill>
                <a:latin typeface="Arial"/>
                <a:ea typeface="Arial"/>
              </a:rPr>
              <a:t>                                                                   </a:t>
            </a:r>
            <a:r>
              <a:rPr b="0" lang="pl-PL" sz="1200" spc="-1" strike="noStrike">
                <a:solidFill>
                  <a:srgbClr val="000000"/>
                </a:solidFill>
                <a:latin typeface="Arial"/>
                <a:ea typeface="Arial"/>
              </a:rPr>
              <a:t>b)</a:t>
            </a:r>
            <a:endParaRPr b="0" lang="pl-PL" sz="1200" spc="-1" strike="noStrike">
              <a:latin typeface="Arial"/>
            </a:endParaRPr>
          </a:p>
        </p:txBody>
      </p:sp>
      <p:sp>
        <p:nvSpPr>
          <p:cNvPr id="206" name="CustomShape 6"/>
          <p:cNvSpPr/>
          <p:nvPr/>
        </p:nvSpPr>
        <p:spPr>
          <a:xfrm>
            <a:off x="5585400" y="4928400"/>
            <a:ext cx="143280" cy="117360"/>
          </a:xfrm>
          <a:prstGeom prst="triangle">
            <a:avLst>
              <a:gd name="adj" fmla="val 50000"/>
            </a:avLst>
          </a:prstGeom>
          <a:solidFill>
            <a:srgbClr val="6aa84f"/>
          </a:solidFill>
          <a:ln w="9360">
            <a:solidFill>
              <a:schemeClr val="dk2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9" dur="indefinite" restart="never" nodeType="tmRoot">
          <p:childTnLst>
            <p:seq>
              <p:cTn id="3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extShape 1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Napotkane problemy i ograniczenia</a:t>
            </a:r>
            <a:br/>
            <a:br/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TextShape 2"/>
          <p:cNvSpPr txBox="1"/>
          <p:nvPr/>
        </p:nvSpPr>
        <p:spPr>
          <a:xfrm>
            <a:off x="311760" y="1437840"/>
            <a:ext cx="8520120" cy="370512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457200" indent="-31716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Metoda lokalizacji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Aspekt oprogramowania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Problem z wyborem serwera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Stabilność komunikacji z serwerem podczas utraty łączności z internetem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Czasochłonna faza offline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>
              <a:lnSpc>
                <a:spcPct val="115000"/>
              </a:lnSpc>
              <a:spcBef>
                <a:spcPts val="1001"/>
              </a:spcBef>
            </a:pP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15000"/>
              </a:lnSpc>
              <a:spcBef>
                <a:spcPts val="1001"/>
              </a:spcBef>
              <a:spcAft>
                <a:spcPts val="1001"/>
              </a:spcAft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Przedstawione problemy zostały już rozwiązane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09" name="Google Shape;245;p28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210" name="Google Shape;246;p28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211" name="TextShape 3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212" name="TextShape 4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A173CE17-CE1C-47D1-BE0B-B183329D3BA5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1" dur="indefinite" restart="never" nodeType="tmRoot">
          <p:childTnLst>
            <p:seq>
              <p:cTn id="3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TextShape 1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Plan przyszłych prac i podsumowanie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4" name="TextShape 2"/>
          <p:cNvSpPr txBox="1"/>
          <p:nvPr/>
        </p:nvSpPr>
        <p:spPr>
          <a:xfrm>
            <a:off x="311760" y="1437840"/>
            <a:ext cx="8520120" cy="370512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457200" indent="-317160">
              <a:lnSpc>
                <a:spcPct val="115000"/>
              </a:lnSpc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Określenie maksymalnej rozdzielczości wykonywanych pomiarów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Przygotowanie zbiorów uczącego i testowego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Implementacja algorytmu sztucznej inteligencji estymującego położenie użytkowników w terenie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Wykonanie pomiarów na kampusie PG oraz w </a:t>
            </a:r>
            <a:r>
              <a:rPr b="0" lang="pl-PL" sz="1400" spc="-1" strike="noStrike">
                <a:solidFill>
                  <a:srgbClr val="c27ba0"/>
                </a:solidFill>
                <a:latin typeface="Arial"/>
                <a:ea typeface="Arial"/>
              </a:rPr>
              <a:t>centrum rehabilitacyjno-opiekuńczym Salubre w Rumii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Sprawdzenie efektywności klasycznej metody radiolokalizacyjnej oraz metody sztucznej inteligencji (jednokierunkowej głębokiej sieci neuronowej) w zaprezentowanych scenariuszach pomiarowych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  <a:p>
            <a:pPr marL="457200" indent="-317160">
              <a:lnSpc>
                <a:spcPct val="115000"/>
              </a:lnSpc>
              <a:spcBef>
                <a:spcPts val="1001"/>
              </a:spcBef>
              <a:spcAft>
                <a:spcPts val="1001"/>
              </a:spcAft>
              <a:buClr>
                <a:srgbClr val="595959"/>
              </a:buClr>
              <a:buFont typeface="Arial"/>
              <a:buChar char="●"/>
            </a:pPr>
            <a:r>
              <a:rPr b="0" lang="pl-PL" sz="1400" spc="-1" strike="noStrike">
                <a:solidFill>
                  <a:srgbClr val="595959"/>
                </a:solidFill>
                <a:latin typeface="Arial"/>
                <a:ea typeface="Arial"/>
              </a:rPr>
              <a:t>Artykuł naukowy</a:t>
            </a:r>
            <a:endParaRPr b="0" lang="pl-PL" sz="1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15" name="Google Shape;255;p29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216" name="Google Shape;256;p29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217" name="TextShape 3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218" name="TextShape 4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90456492-A493-4541-9FAC-C8C3FA609820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extShape 1"/>
          <p:cNvSpPr txBox="1"/>
          <p:nvPr/>
        </p:nvSpPr>
        <p:spPr>
          <a:xfrm>
            <a:off x="311760" y="1457280"/>
            <a:ext cx="8520120" cy="341604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457200" indent="-298080" algn="just">
              <a:lnSpc>
                <a:spcPct val="115000"/>
              </a:lnSpc>
              <a:buClr>
                <a:srgbClr val="595959"/>
              </a:buClr>
              <a:buFont typeface="Arial"/>
              <a:buAutoNum type="arabicPeriod"/>
            </a:pPr>
            <a:r>
              <a:rPr b="0" lang="pl-PL" sz="1100" spc="-1" strike="noStrike">
                <a:solidFill>
                  <a:srgbClr val="595959"/>
                </a:solidFill>
                <a:latin typeface="Arial"/>
                <a:ea typeface="Arial"/>
              </a:rPr>
              <a:t>R. H. Jaafar and S. S. Saab, "A Neural Network Approach for Indoor Fingerprinting-Based Localization," 2018 9th IEEE Annual Ubiquitous Computing, Electronics &amp; Mobile Communication Conference (UEMCON), 2018, pp. 537-542, doi: 10.1109/UEMCON.2018.8796646.</a:t>
            </a:r>
            <a:endParaRPr b="0" lang="pl-PL" sz="1100" spc="-1" strike="noStrike">
              <a:solidFill>
                <a:srgbClr val="000000"/>
              </a:solidFill>
              <a:latin typeface="Arial"/>
            </a:endParaRPr>
          </a:p>
          <a:p>
            <a:pPr marL="457200" indent="-298080" algn="just">
              <a:lnSpc>
                <a:spcPct val="115000"/>
              </a:lnSpc>
              <a:buClr>
                <a:srgbClr val="595959"/>
              </a:buClr>
              <a:buFont typeface="Arial"/>
              <a:buAutoNum type="arabicPeriod"/>
            </a:pPr>
            <a:r>
              <a:rPr b="0" lang="pl-PL" sz="1100" spc="-1" strike="noStrike">
                <a:solidFill>
                  <a:srgbClr val="595959"/>
                </a:solidFill>
                <a:latin typeface="Arial"/>
                <a:ea typeface="Arial"/>
              </a:rPr>
              <a:t>K. Y. Seok and J. H. Lee, "Deep Learning Based Fingerprinting Scheme for Wireless Positioning," 2020 International Conference on Artificial Intelligence in Information and Communication (ICAIIC), 2020, pp. 312-314, doi: 10.1109/ICAIIC48513.2020.9065054.</a:t>
            </a:r>
            <a:endParaRPr b="0" lang="pl-PL" sz="1100" spc="-1" strike="noStrike">
              <a:solidFill>
                <a:srgbClr val="000000"/>
              </a:solidFill>
              <a:latin typeface="Arial"/>
            </a:endParaRPr>
          </a:p>
          <a:p>
            <a:pPr marL="457200" indent="-298080">
              <a:lnSpc>
                <a:spcPct val="115000"/>
              </a:lnSpc>
              <a:buClr>
                <a:srgbClr val="595959"/>
              </a:buClr>
              <a:buFont typeface="Arial"/>
              <a:buAutoNum type="arabicPeriod"/>
            </a:pPr>
            <a:r>
              <a:rPr b="0" lang="pl-PL" sz="1100" spc="-1" strike="noStrike">
                <a:solidFill>
                  <a:srgbClr val="595959"/>
                </a:solidFill>
                <a:latin typeface="Arial"/>
                <a:ea typeface="Arial"/>
              </a:rPr>
              <a:t>X. Ye, X. Yin, X. Cai, A. Pérez Yuste and H. Xu, "Neural-Network-Assisted UE Localization Using Radio-Channel Fingerprints in LTE Networks," in IEEE Access, vol. 5, pp. 12071-12087, 2017, doi: 10.1109/ACCESS.2017.2712131.</a:t>
            </a:r>
            <a:endParaRPr b="0" lang="pl-PL" sz="1100" spc="-1" strike="noStrike">
              <a:solidFill>
                <a:srgbClr val="000000"/>
              </a:solidFill>
              <a:latin typeface="Arial"/>
            </a:endParaRPr>
          </a:p>
          <a:p>
            <a:pPr marL="457200" indent="-298080" algn="just">
              <a:lnSpc>
                <a:spcPct val="115000"/>
              </a:lnSpc>
              <a:buClr>
                <a:srgbClr val="595959"/>
              </a:buClr>
              <a:buFont typeface="Arial"/>
              <a:buAutoNum type="arabicPeriod"/>
            </a:pPr>
            <a:r>
              <a:rPr b="0" lang="pl-PL" sz="1100" spc="-1" strike="noStrike">
                <a:solidFill>
                  <a:srgbClr val="595959"/>
                </a:solidFill>
                <a:latin typeface="Arial"/>
                <a:ea typeface="Arial"/>
              </a:rPr>
              <a:t>K. S. Kim et al., "Large-scale location-aware services in access: Hierarchical building/floor classification and location estimation using Wi-Fi fingerprinting based on deep neural networks," 2017 International Workshop on Fiber Optics in Access Network (FOAN), 2017, pp. 1-5, doi: 10.1109/FOAN.2017.8215259</a:t>
            </a:r>
            <a:endParaRPr b="0" lang="pl-PL" sz="1100" spc="-1" strike="noStrike">
              <a:solidFill>
                <a:srgbClr val="000000"/>
              </a:solidFill>
              <a:latin typeface="Arial"/>
            </a:endParaRPr>
          </a:p>
          <a:p>
            <a:pPr marL="457200" indent="-298080" algn="just">
              <a:lnSpc>
                <a:spcPct val="115000"/>
              </a:lnSpc>
              <a:buClr>
                <a:srgbClr val="595959"/>
              </a:buClr>
              <a:buFont typeface="Arial"/>
              <a:buAutoNum type="arabicPeriod"/>
            </a:pPr>
            <a:r>
              <a:rPr b="0" lang="pl-PL" sz="1100" spc="-1" strike="noStrike">
                <a:solidFill>
                  <a:srgbClr val="595959"/>
                </a:solidFill>
                <a:latin typeface="Arial"/>
                <a:ea typeface="Arial"/>
              </a:rPr>
              <a:t>A. Alitaleshi, H. Jazayeriy and S. J. Kazemitabar, "WiFi Fingerprinting based Floor Detection with Hierarchical Extreme Learning Machine," 2020 10th International Conference on Computer and Knowledge Engineering (ICCKE), 2020, pp. 113-117, doi: 10.1109/ICCKE50421.2020.9303624.</a:t>
            </a:r>
            <a:endParaRPr b="0" lang="pl-PL" sz="1100" spc="-1" strike="noStrike">
              <a:solidFill>
                <a:srgbClr val="000000"/>
              </a:solidFill>
              <a:latin typeface="Arial"/>
            </a:endParaRPr>
          </a:p>
          <a:p>
            <a:pPr marL="457200" indent="-298080" algn="just">
              <a:lnSpc>
                <a:spcPct val="115000"/>
              </a:lnSpc>
              <a:buClr>
                <a:srgbClr val="595959"/>
              </a:buClr>
              <a:buFont typeface="Arial"/>
              <a:buAutoNum type="arabicPeriod"/>
            </a:pPr>
            <a:r>
              <a:rPr b="0" lang="pl-PL" sz="1100" spc="-1" strike="noStrike">
                <a:solidFill>
                  <a:srgbClr val="595959"/>
                </a:solidFill>
                <a:latin typeface="Arial"/>
                <a:ea typeface="Arial"/>
              </a:rPr>
              <a:t>G. B. Tarekegn, R. -T. Juang, H. -P. Lin, A. B. Adege and Y. Y. Munaye, "DFOPS: Deep-Learning-Based Fingerprinting Outdoor Positioning Scheme in Hybrid Networks," in IEEE Internet of Things Journal, vol. 8, no. 5, pp. 3717-3729, 1 March1, 2021, doi: 10.1109/JIOT.2020.3024845.</a:t>
            </a:r>
            <a:endParaRPr b="0" lang="pl-PL" sz="11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20" name="Google Shape;264;p30" descr=""/>
          <p:cNvPicPr/>
          <p:nvPr/>
        </p:nvPicPr>
        <p:blipFill>
          <a:blip r:embed="rId1"/>
          <a:stretch/>
        </p:blipFill>
        <p:spPr>
          <a:xfrm>
            <a:off x="8030880" y="175320"/>
            <a:ext cx="485640" cy="485640"/>
          </a:xfrm>
          <a:prstGeom prst="rect">
            <a:avLst/>
          </a:prstGeom>
          <a:ln>
            <a:noFill/>
          </a:ln>
        </p:spPr>
      </p:pic>
      <p:pic>
        <p:nvPicPr>
          <p:cNvPr id="221" name="Google Shape;265;p30" descr=""/>
          <p:cNvPicPr/>
          <p:nvPr/>
        </p:nvPicPr>
        <p:blipFill>
          <a:blip r:embed="rId2"/>
          <a:srcRect l="17568" t="16426" r="17788" b="17011"/>
          <a:stretch/>
        </p:blipFill>
        <p:spPr>
          <a:xfrm>
            <a:off x="551520" y="213120"/>
            <a:ext cx="561240" cy="409680"/>
          </a:xfrm>
          <a:prstGeom prst="rect">
            <a:avLst/>
          </a:prstGeom>
          <a:ln>
            <a:noFill/>
          </a:ln>
        </p:spPr>
      </p:pic>
      <p:sp>
        <p:nvSpPr>
          <p:cNvPr id="222" name="TextShape 2"/>
          <p:cNvSpPr txBox="1"/>
          <p:nvPr/>
        </p:nvSpPr>
        <p:spPr>
          <a:xfrm>
            <a:off x="1718640" y="-1164960"/>
            <a:ext cx="5706360" cy="3166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15000"/>
              </a:lnSpc>
              <a:spcAft>
                <a:spcPts val="1599"/>
              </a:spcAft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Katedra Systemów i Sieci Radiokomunikacyjnych</a:t>
            </a:r>
            <a:endParaRPr b="0" lang="pl-PL" sz="1500" spc="-1" strike="noStrike">
              <a:latin typeface="Arial"/>
            </a:endParaRPr>
          </a:p>
        </p:txBody>
      </p:sp>
      <p:sp>
        <p:nvSpPr>
          <p:cNvPr id="223" name="TextShape 3"/>
          <p:cNvSpPr txBox="1"/>
          <p:nvPr/>
        </p:nvSpPr>
        <p:spPr>
          <a:xfrm>
            <a:off x="311760" y="778680"/>
            <a:ext cx="8520120" cy="572400"/>
          </a:xfrm>
          <a:prstGeom prst="rect">
            <a:avLst/>
          </a:prstGeom>
          <a:noFill/>
          <a:ln>
            <a:noFill/>
          </a:ln>
        </p:spPr>
        <p:txBody>
          <a:bodyPr tIns="91440" bIns="91440"/>
          <a:p>
            <a:pPr marL="90000">
              <a:lnSpc>
                <a:spcPct val="100000"/>
              </a:lnSpc>
            </a:pPr>
            <a:r>
              <a:rPr b="0" lang="pl-PL" sz="2400" spc="-1" strike="noStrike">
                <a:solidFill>
                  <a:srgbClr val="000000"/>
                </a:solidFill>
                <a:latin typeface="Arial"/>
                <a:ea typeface="Arial"/>
              </a:rPr>
              <a:t>Literatura</a:t>
            </a:r>
            <a:endParaRPr b="0" lang="pl-PL" sz="2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TextShape 4"/>
          <p:cNvSpPr txBox="1"/>
          <p:nvPr/>
        </p:nvSpPr>
        <p:spPr>
          <a:xfrm>
            <a:off x="8472600" y="4663080"/>
            <a:ext cx="548280" cy="39312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r">
              <a:lnSpc>
                <a:spcPct val="100000"/>
              </a:lnSpc>
            </a:pPr>
            <a:fld id="{628B2002-A598-4E20-AEEB-E66F2A472440}" type="slidenum">
              <a:rPr b="0" lang="pl-PL" sz="1000" spc="-1" strike="noStrike">
                <a:solidFill>
                  <a:srgbClr val="595959"/>
                </a:solidFill>
                <a:latin typeface="Arial"/>
                <a:ea typeface="Arial"/>
              </a:rPr>
              <a:t>&lt;numer&gt;</a:t>
            </a:fld>
            <a:endParaRPr b="0" lang="pl-PL" sz="1000" spc="-1" strike="noStrike"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TextShape 1"/>
          <p:cNvSpPr txBox="1"/>
          <p:nvPr/>
        </p:nvSpPr>
        <p:spPr>
          <a:xfrm>
            <a:off x="559800" y="1757520"/>
            <a:ext cx="8023680" cy="128520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00000"/>
              </a:lnSpc>
            </a:pPr>
            <a:r>
              <a:rPr b="0" lang="pl-PL" sz="3300" spc="-1" strike="noStrike">
                <a:solidFill>
                  <a:srgbClr val="000000"/>
                </a:solidFill>
                <a:latin typeface="Arial"/>
                <a:ea typeface="Arial"/>
              </a:rPr>
              <a:t>Dziękujemy za uwagę</a:t>
            </a:r>
            <a:endParaRPr b="0" lang="pl-PL" sz="33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6" name="TextShape 2"/>
          <p:cNvSpPr txBox="1"/>
          <p:nvPr/>
        </p:nvSpPr>
        <p:spPr>
          <a:xfrm>
            <a:off x="559800" y="3173760"/>
            <a:ext cx="8023680" cy="1608480"/>
          </a:xfrm>
          <a:prstGeom prst="rect">
            <a:avLst/>
          </a:prstGeom>
          <a:noFill/>
          <a:ln>
            <a:noFill/>
          </a:ln>
        </p:spPr>
        <p:txBody>
          <a:bodyPr tIns="91440" bIns="91440" anchor="ctr"/>
          <a:p>
            <a:pPr algn="ctr">
              <a:lnSpc>
                <a:spcPct val="100000"/>
              </a:lnSpc>
            </a:pPr>
            <a:r>
              <a:rPr b="0" lang="pl-PL" sz="1400" spc="-1" strike="noStrike">
                <a:solidFill>
                  <a:srgbClr val="999999"/>
                </a:solidFill>
                <a:latin typeface="Arial"/>
                <a:ea typeface="Arial"/>
              </a:rPr>
              <a:t>Autorzy</a:t>
            </a:r>
            <a:endParaRPr b="0" lang="pl-PL" sz="1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inż. Sebastian Urwan (kierownik), inż. Alicja Pietrzak, inż. Dominika Wysocka</a:t>
            </a:r>
            <a:endParaRPr b="0" lang="pl-PL" sz="15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pl-PL" sz="15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pl-PL" sz="1500" spc="-1" strike="noStrike">
                <a:solidFill>
                  <a:srgbClr val="595959"/>
                </a:solidFill>
                <a:latin typeface="Arial"/>
                <a:ea typeface="Arial"/>
              </a:rPr>
              <a:t>Gdańsk, 01.06.2021 r.</a:t>
            </a:r>
            <a:endParaRPr b="0" lang="pl-PL" sz="1500" spc="-1" strike="noStrike">
              <a:latin typeface="Arial"/>
            </a:endParaRPr>
          </a:p>
        </p:txBody>
      </p:sp>
      <p:pic>
        <p:nvPicPr>
          <p:cNvPr id="227" name="Google Shape;275;p31" descr=""/>
          <p:cNvPicPr/>
          <p:nvPr/>
        </p:nvPicPr>
        <p:blipFill>
          <a:blip r:embed="rId1"/>
          <a:stretch/>
        </p:blipFill>
        <p:spPr>
          <a:xfrm>
            <a:off x="7509960" y="489240"/>
            <a:ext cx="1073880" cy="1073880"/>
          </a:xfrm>
          <a:prstGeom prst="rect">
            <a:avLst/>
          </a:prstGeom>
          <a:ln>
            <a:noFill/>
          </a:ln>
        </p:spPr>
      </p:pic>
      <p:pic>
        <p:nvPicPr>
          <p:cNvPr id="228" name="Google Shape;276;p31" descr=""/>
          <p:cNvPicPr/>
          <p:nvPr/>
        </p:nvPicPr>
        <p:blipFill>
          <a:blip r:embed="rId2"/>
          <a:stretch/>
        </p:blipFill>
        <p:spPr>
          <a:xfrm>
            <a:off x="2895120" y="489240"/>
            <a:ext cx="619200" cy="1073880"/>
          </a:xfrm>
          <a:prstGeom prst="rect">
            <a:avLst/>
          </a:prstGeom>
          <a:ln>
            <a:noFill/>
          </a:ln>
        </p:spPr>
      </p:pic>
      <p:pic>
        <p:nvPicPr>
          <p:cNvPr id="229" name="Google Shape;277;p31" descr=""/>
          <p:cNvPicPr/>
          <p:nvPr/>
        </p:nvPicPr>
        <p:blipFill>
          <a:blip r:embed="rId3"/>
          <a:srcRect l="17568" t="16426" r="17788" b="17011"/>
          <a:stretch/>
        </p:blipFill>
        <p:spPr>
          <a:xfrm>
            <a:off x="559800" y="489240"/>
            <a:ext cx="1470240" cy="1073880"/>
          </a:xfrm>
          <a:prstGeom prst="rect">
            <a:avLst/>
          </a:prstGeom>
          <a:ln>
            <a:noFill/>
          </a:ln>
        </p:spPr>
      </p:pic>
      <p:pic>
        <p:nvPicPr>
          <p:cNvPr id="230" name="Google Shape;278;p31" descr=""/>
          <p:cNvPicPr/>
          <p:nvPr/>
        </p:nvPicPr>
        <p:blipFill>
          <a:blip r:embed="rId4"/>
          <a:stretch/>
        </p:blipFill>
        <p:spPr>
          <a:xfrm>
            <a:off x="4379400" y="745200"/>
            <a:ext cx="2315160" cy="5619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LibreOffice/6.1.1.2$Windows_x86 LibreOffice_project/5d19a1bfa650b796764388cd8b33a5af1f5baa1b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pl-PL</dc:language>
  <cp:lastModifiedBy/>
  <dcterms:modified xsi:type="dcterms:W3CDTF">2021-06-08T13:01:21Z</dcterms:modified>
  <cp:revision>1</cp:revision>
  <dc:subject/>
  <dc:title/>
</cp:coreProperties>
</file>